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2013-12-11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1438399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WYBRANE SYBSTANCJE CHEMICZNE I ICH DZIAŁANIE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4437112"/>
            <a:ext cx="8458200" cy="864096"/>
          </a:xfrm>
        </p:spPr>
        <p:txBody>
          <a:bodyPr/>
          <a:lstStyle/>
          <a:p>
            <a:pPr algn="r"/>
            <a:r>
              <a:rPr lang="pl-PL" dirty="0" smtClean="0"/>
              <a:t>Marzena Majerczyk 1P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4800" dirty="0" smtClean="0"/>
          </a:p>
          <a:p>
            <a:pPr algn="ctr"/>
            <a:endParaRPr lang="pl-PL" sz="4800" dirty="0" smtClean="0"/>
          </a:p>
          <a:p>
            <a:pPr algn="ctr">
              <a:buNone/>
            </a:pPr>
            <a:r>
              <a:rPr lang="pl-PL" sz="4800" dirty="0" smtClean="0"/>
              <a:t>Dziękuję za uwagę.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substancja chemiczna?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	Substancja </a:t>
            </a:r>
            <a:r>
              <a:rPr lang="pl-PL" dirty="0" smtClean="0"/>
              <a:t>chemiczna to cząstka materii o określonych właściwościach fizycznych , chemicznych i o określonej </a:t>
            </a:r>
            <a:r>
              <a:rPr lang="pl-PL" dirty="0" smtClean="0"/>
              <a:t>masie.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Żyjemy </a:t>
            </a:r>
            <a:r>
              <a:rPr lang="pl-PL" dirty="0" smtClean="0"/>
              <a:t>w świecie różnorodnych substancji chemicznych. Każda z nich charakteryzuje się ściśle określonymi i w danych warunkach stałymi właściwościami fizycznymi i chemicznymi.</a:t>
            </a:r>
            <a:endParaRPr lang="pl-PL" dirty="0"/>
          </a:p>
        </p:txBody>
      </p:sp>
      <p:pic>
        <p:nvPicPr>
          <p:cNvPr id="13314" name="Picture 2" descr="http://ciekawa-chemia.ct8.pl/images/naukowiec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1368152" cy="1601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właściwości fizycznych należy: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/>
              <a:t>stan </a:t>
            </a:r>
            <a:r>
              <a:rPr lang="pl-PL" dirty="0" smtClean="0"/>
              <a:t>skupienia,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barwa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gęstość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przewodnictwo </a:t>
            </a:r>
            <a:r>
              <a:rPr lang="pl-PL" dirty="0" smtClean="0"/>
              <a:t>cieplne i elektryczne</a:t>
            </a:r>
            <a:r>
              <a:rPr lang="pl-PL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rozpuszczalność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temperatura </a:t>
            </a:r>
            <a:r>
              <a:rPr lang="pl-PL" dirty="0" smtClean="0"/>
              <a:t>topnienia i wrzenia i inne, charakterystyczne już tylko dla gazów, cieczy lub ciał stałych.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Właściwości </a:t>
            </a:r>
            <a:r>
              <a:rPr lang="pl-PL" dirty="0" smtClean="0"/>
              <a:t>chemiczne substancji ujawniają się w reakcjach chemicznych z jej udziałem. Istnieją różnorodne sposoby klasyfikacji substancji chemicznych, np.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39752"/>
                <a:gridCol w="1656184"/>
                <a:gridCol w="1368152"/>
                <a:gridCol w="1296144"/>
                <a:gridCol w="1296144"/>
                <a:gridCol w="1187625"/>
              </a:tblGrid>
              <a:tr h="1714500">
                <a:tc gridSpan="6"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pPr algn="ctr"/>
                      <a:r>
                        <a:rPr lang="pl-PL" sz="4400" dirty="0" smtClean="0"/>
                        <a:t>KRYTERIUM</a:t>
                      </a:r>
                      <a:r>
                        <a:rPr lang="pl-PL" sz="4400" baseline="0" dirty="0" smtClean="0"/>
                        <a:t> KLASYFIKACJI</a:t>
                      </a:r>
                      <a:endParaRPr lang="pl-PL" sz="4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71450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CZY</a:t>
                      </a:r>
                      <a:r>
                        <a:rPr lang="pl-PL" sz="1600" baseline="0" dirty="0" smtClean="0"/>
                        <a:t> ULEGAJĄ REAKCJI ROZKŁADU?</a:t>
                      </a:r>
                      <a:endParaRPr lang="pl-PL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STAN</a:t>
                      </a:r>
                      <a:r>
                        <a:rPr lang="pl-PL" sz="1600" baseline="0" dirty="0" smtClean="0"/>
                        <a:t> SKUPIENIA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ROZPUSZCZALNOŚĆ W WODZIE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PRZEWODNICTWO ELEKTRYCZNE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ODKSZTAŁCALNOŚĆ</a:t>
                      </a:r>
                      <a:endParaRPr lang="pl-PL" sz="1600" dirty="0"/>
                    </a:p>
                  </a:txBody>
                  <a:tcPr anchor="ctr"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Pierwiastki</a:t>
                      </a:r>
                      <a:r>
                        <a:rPr lang="pl-PL" sz="1600" baseline="0" dirty="0" smtClean="0"/>
                        <a:t> chemiczne</a:t>
                      </a:r>
                    </a:p>
                    <a:p>
                      <a:pPr algn="ctr"/>
                      <a:r>
                        <a:rPr lang="pl-PL" sz="1600" baseline="0" dirty="0" smtClean="0"/>
                        <a:t>(substancje proste)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aseline="0" dirty="0" smtClean="0"/>
                        <a:t>Związki chemiczne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aseline="0" dirty="0" smtClean="0"/>
                        <a:t>(substancje złożone z dwóch lub więcej różnych pierwiastków)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Metale</a:t>
                      </a:r>
                    </a:p>
                    <a:p>
                      <a:pPr algn="ctr"/>
                      <a:r>
                        <a:rPr lang="pl-PL" sz="1600" dirty="0" smtClean="0"/>
                        <a:t>Niemetale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Nieorganiczne</a:t>
                      </a:r>
                    </a:p>
                    <a:p>
                      <a:pPr algn="ctr"/>
                      <a:r>
                        <a:rPr lang="pl-PL" sz="1600" dirty="0" smtClean="0"/>
                        <a:t>organiczne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Ciała stałe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Ciecze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Gazy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Rozpuszczalne w wodzie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Nierozpuszczalne w wodzie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Izolatory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Pół przewodniki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Przewodniki</a:t>
                      </a:r>
                      <a:r>
                        <a:rPr lang="pl-PL" sz="1600" baseline="0" dirty="0" smtClean="0"/>
                        <a:t> </a:t>
                      </a:r>
                      <a:endParaRPr lang="pl-P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Kruche 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Plastyczne</a:t>
                      </a:r>
                    </a:p>
                    <a:p>
                      <a:pPr algn="ctr"/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Sprężyste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Łącznik prosty ze strzałką 6"/>
          <p:cNvCxnSpPr/>
          <p:nvPr/>
        </p:nvCxnSpPr>
        <p:spPr>
          <a:xfrm>
            <a:off x="2195736" y="3933056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979712" y="479715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Substancja </a:t>
            </a:r>
            <a:r>
              <a:rPr lang="pl-PL" dirty="0" smtClean="0"/>
              <a:t>chemiczna w określonych warunkach (temperatura, ciśnienie) występuje w danym stanie skupienia. Poniżej podano krótką charakterystykę stanu stałego, ciekłego i gazowego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9283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W </a:t>
            </a:r>
            <a:r>
              <a:rPr lang="pl-PL" dirty="0" smtClean="0"/>
              <a:t>praktyce rzadko spotykamy się z substancjami chemicznymi, częściej są to ich różnorodne mieszaniny. </a:t>
            </a:r>
            <a:r>
              <a:rPr lang="pl-PL" b="1" dirty="0" smtClean="0"/>
              <a:t>Mieszanina </a:t>
            </a:r>
            <a:r>
              <a:rPr lang="pl-PL" dirty="0" smtClean="0"/>
              <a:t>powstaje przez zmieszanie co najmniej dwóch substancji, z których każda zachowuje swoje właściwości. Wyróżniamy dwa rodzaje mieszanin: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a) </a:t>
            </a:r>
            <a:r>
              <a:rPr lang="pl-PL" b="1" dirty="0" smtClean="0"/>
              <a:t>jednorodne</a:t>
            </a:r>
            <a:r>
              <a:rPr lang="pl-PL" dirty="0" smtClean="0"/>
              <a:t> fizycznie (homogeniczne) – składników mieszaniny nie można odróżnić wzrokiem ani nawet pod mikroskopem,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b)</a:t>
            </a:r>
            <a:r>
              <a:rPr lang="pl-PL" b="1" dirty="0" smtClean="0"/>
              <a:t> niejednorodne</a:t>
            </a:r>
            <a:r>
              <a:rPr lang="pl-PL" dirty="0" smtClean="0"/>
              <a:t> fizycznie (heterogeniczne) – składniki mieszaniny można odróżnić wzrokiem lub za pomocą mikroskopu.</a:t>
            </a:r>
            <a:endParaRPr lang="pl-PL" dirty="0"/>
          </a:p>
        </p:txBody>
      </p:sp>
      <p:pic>
        <p:nvPicPr>
          <p:cNvPr id="21506" name="Picture 2" descr="http://sic.net.pl/wp-content/uploads/2009/08/sic-chemia-na-wesolo1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157192"/>
            <a:ext cx="1700808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Wybrane substancje chemiczne i ich właściwości:  Ciało stałe - Złoto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Ogólne </a:t>
            </a:r>
            <a:r>
              <a:rPr lang="pl-PL" b="1" dirty="0" smtClean="0"/>
              <a:t>informacje: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Symbol - </a:t>
            </a:r>
            <a:r>
              <a:rPr lang="pl-PL" dirty="0" smtClean="0"/>
              <a:t>Au, 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Liczba atomowa -79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Stopień utleniania -  -I</a:t>
            </a:r>
            <a:r>
              <a:rPr lang="pl-PL" dirty="0" smtClean="0"/>
              <a:t>, +I, </a:t>
            </a:r>
            <a:r>
              <a:rPr lang="pl-PL" b="1" dirty="0" smtClean="0"/>
              <a:t>+III</a:t>
            </a:r>
            <a:r>
              <a:rPr lang="pl-PL" dirty="0" smtClean="0"/>
              <a:t>, +</a:t>
            </a:r>
            <a:r>
              <a:rPr lang="pl-PL" dirty="0" smtClean="0"/>
              <a:t>V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Właściwości metaliczne – metal przejściowy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Właściwości</a:t>
            </a:r>
            <a:r>
              <a:rPr lang="pl-PL" dirty="0" smtClean="0"/>
              <a:t> </a:t>
            </a:r>
            <a:r>
              <a:rPr lang="pl-PL" dirty="0" smtClean="0"/>
              <a:t>tlenków –</a:t>
            </a:r>
            <a:r>
              <a:rPr lang="pl-PL" dirty="0" smtClean="0"/>
              <a:t> </a:t>
            </a:r>
            <a:r>
              <a:rPr lang="pl-PL" dirty="0" smtClean="0"/>
              <a:t>amfoteryczne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Masa atomowa -196,966569(5</a:t>
            </a:r>
            <a:r>
              <a:rPr lang="pl-PL" dirty="0" smtClean="0"/>
              <a:t>)</a:t>
            </a:r>
            <a:r>
              <a:rPr lang="pl-PL" baseline="30000" dirty="0" smtClean="0"/>
              <a:t>[a][</a:t>
            </a:r>
            <a:r>
              <a:rPr lang="pl-PL" baseline="30000" dirty="0" smtClean="0"/>
              <a:t>4]</a:t>
            </a:r>
            <a:r>
              <a:rPr lang="pl-PL" dirty="0" smtClean="0"/>
              <a:t>u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Stan skupienia – stały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Gęstość -19300</a:t>
            </a:r>
            <a:r>
              <a:rPr lang="pl-PL" dirty="0" smtClean="0"/>
              <a:t> </a:t>
            </a:r>
            <a:r>
              <a:rPr lang="pl-PL" dirty="0" smtClean="0"/>
              <a:t>kg/</a:t>
            </a:r>
            <a:r>
              <a:rPr lang="pl-PL" dirty="0" err="1" smtClean="0"/>
              <a:t>m³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Temperatura topnienia - 1064,18</a:t>
            </a:r>
            <a:r>
              <a:rPr lang="pl-PL" dirty="0" smtClean="0"/>
              <a:t> °</a:t>
            </a:r>
            <a:r>
              <a:rPr lang="pl-PL" dirty="0" smtClean="0"/>
              <a:t>C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Temperatura wrzenia -2856</a:t>
            </a:r>
            <a:r>
              <a:rPr lang="pl-PL" dirty="0" smtClean="0"/>
              <a:t> °C</a:t>
            </a:r>
            <a:endParaRPr lang="pl-PL" dirty="0"/>
          </a:p>
        </p:txBody>
      </p:sp>
      <p:pic>
        <p:nvPicPr>
          <p:cNvPr id="20482" name="Picture 2" descr="http://www.geopic.pl/albums/album/zoto_samorodek_gold_nugget_califor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3419872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Ciecz – Alkohol (etanol)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Właściwości </a:t>
            </a:r>
            <a:r>
              <a:rPr lang="pl-PL" dirty="0" smtClean="0"/>
              <a:t>fizyczne i chemiczne </a:t>
            </a:r>
            <a:r>
              <a:rPr lang="pl-PL" dirty="0" smtClean="0"/>
              <a:t>etanolu</a:t>
            </a:r>
            <a:r>
              <a:rPr lang="pl-PL" dirty="0" smtClean="0"/>
              <a:t>;</a:t>
            </a:r>
            <a:br>
              <a:rPr lang="pl-PL" dirty="0" smtClean="0"/>
            </a:br>
            <a:r>
              <a:rPr lang="pl-PL" dirty="0" smtClean="0"/>
              <a:t>-ciecz bezbarwna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-lżejsza </a:t>
            </a:r>
            <a:r>
              <a:rPr lang="pl-PL" dirty="0" smtClean="0"/>
              <a:t>od wody</a:t>
            </a:r>
            <a:br>
              <a:rPr lang="pl-PL" dirty="0" smtClean="0"/>
            </a:br>
            <a:r>
              <a:rPr lang="pl-PL" dirty="0" smtClean="0"/>
              <a:t>-dobrze </a:t>
            </a:r>
            <a:r>
              <a:rPr lang="pl-PL" dirty="0" smtClean="0"/>
              <a:t>rozpuszczająca </a:t>
            </a:r>
            <a:r>
              <a:rPr lang="pl-PL" dirty="0" smtClean="0"/>
              <a:t>sie w wodzie</a:t>
            </a:r>
            <a:br>
              <a:rPr lang="pl-PL" dirty="0" smtClean="0"/>
            </a:br>
            <a:r>
              <a:rPr lang="pl-PL" dirty="0" smtClean="0"/>
              <a:t>-maja charakterystyczny </a:t>
            </a:r>
            <a:r>
              <a:rPr lang="pl-PL" dirty="0" smtClean="0"/>
              <a:t>zapach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-piekący </a:t>
            </a:r>
            <a:r>
              <a:rPr lang="pl-PL" dirty="0" smtClean="0"/>
              <a:t>smak</a:t>
            </a:r>
            <a:br>
              <a:rPr lang="pl-PL" dirty="0" smtClean="0"/>
            </a:br>
            <a:r>
              <a:rPr lang="pl-PL" dirty="0" smtClean="0"/>
              <a:t>-etanol wrze w 78*C</a:t>
            </a:r>
            <a:br>
              <a:rPr lang="pl-PL" dirty="0" smtClean="0"/>
            </a:br>
            <a:r>
              <a:rPr lang="pl-PL" dirty="0" smtClean="0"/>
              <a:t>-</a:t>
            </a:r>
            <a:r>
              <a:rPr lang="pl-PL" dirty="0" smtClean="0"/>
              <a:t>ulega </a:t>
            </a:r>
            <a:r>
              <a:rPr lang="pl-PL" dirty="0" smtClean="0"/>
              <a:t>reakcji spalania</a:t>
            </a:r>
            <a:br>
              <a:rPr lang="pl-PL" dirty="0" smtClean="0"/>
            </a:br>
            <a:r>
              <a:rPr lang="pl-PL" dirty="0" smtClean="0"/>
              <a:t>-etanol </a:t>
            </a:r>
            <a:r>
              <a:rPr lang="pl-PL" dirty="0" smtClean="0"/>
              <a:t>ma </a:t>
            </a:r>
            <a:r>
              <a:rPr lang="pl-PL" dirty="0" smtClean="0"/>
              <a:t>odczyn </a:t>
            </a:r>
            <a:r>
              <a:rPr lang="pl-PL" dirty="0" smtClean="0"/>
              <a:t>obojętny</a:t>
            </a:r>
          </a:p>
          <a:p>
            <a:pPr>
              <a:buNone/>
            </a:pPr>
            <a:r>
              <a:rPr lang="pl-PL" dirty="0" smtClean="0"/>
              <a:t>Zastosowanie Etanolu</a:t>
            </a:r>
            <a:br>
              <a:rPr lang="pl-PL" dirty="0" smtClean="0"/>
            </a:br>
            <a:r>
              <a:rPr lang="pl-PL" dirty="0" smtClean="0"/>
              <a:t>-produkcja napojów alkoholowych</a:t>
            </a:r>
            <a:br>
              <a:rPr lang="pl-PL" dirty="0" smtClean="0"/>
            </a:br>
            <a:r>
              <a:rPr lang="pl-PL" dirty="0" smtClean="0"/>
              <a:t>-wykorzystywany do </a:t>
            </a:r>
            <a:r>
              <a:rPr lang="pl-PL" dirty="0" smtClean="0"/>
              <a:t>preparatów chemicznych </a:t>
            </a:r>
            <a:r>
              <a:rPr lang="pl-PL" dirty="0" smtClean="0"/>
              <a:t>i farmaceutycznych</a:t>
            </a:r>
            <a:br>
              <a:rPr lang="pl-PL" dirty="0" smtClean="0"/>
            </a:br>
            <a:r>
              <a:rPr lang="pl-PL" dirty="0" smtClean="0"/>
              <a:t>-jako paliwo w silnikach spalinowych</a:t>
            </a:r>
            <a:br>
              <a:rPr lang="pl-PL" dirty="0" smtClean="0"/>
            </a:br>
            <a:r>
              <a:rPr lang="pl-PL" dirty="0" smtClean="0"/>
              <a:t>-do produkcji leków</a:t>
            </a:r>
            <a:endParaRPr lang="pl-PL" dirty="0"/>
          </a:p>
        </p:txBody>
      </p:sp>
      <p:pic>
        <p:nvPicPr>
          <p:cNvPr id="19460" name="Picture 4" descr="http://bi.gazeta.pl/im/32/f8/ce/z13563954Q,Drink--BOA-Sensation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8133" y="260648"/>
            <a:ext cx="3045867" cy="456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Gaz ziemny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Gaz ziemny - to mieszanka węglowodorów gazowych (etan, metan, propan), węglowodorów ciekłych oraz pewnych ilości dwutlenku węgla, azotu, wodoru, siarkowodoru, gazów szlachetnych (argon, hel).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Właściwości </a:t>
            </a:r>
            <a:r>
              <a:rPr lang="pl-PL" b="1" dirty="0" smtClean="0"/>
              <a:t>gazu </a:t>
            </a:r>
            <a:r>
              <a:rPr lang="pl-PL" b="1" dirty="0" smtClean="0"/>
              <a:t>ziemnego:</a:t>
            </a:r>
            <a:endParaRPr lang="pl-PL" dirty="0" smtClean="0"/>
          </a:p>
          <a:p>
            <a:r>
              <a:rPr lang="pl-PL" dirty="0" smtClean="0"/>
              <a:t>Ciężar – lżejszy od powietrza</a:t>
            </a:r>
          </a:p>
          <a:p>
            <a:r>
              <a:rPr lang="pl-PL" dirty="0" smtClean="0"/>
              <a:t>Stan skupienia – gazowy</a:t>
            </a:r>
          </a:p>
          <a:p>
            <a:r>
              <a:rPr lang="pl-PL" dirty="0" smtClean="0"/>
              <a:t>Zapach – bezwonny</a:t>
            </a:r>
          </a:p>
          <a:p>
            <a:r>
              <a:rPr lang="pl-PL" dirty="0" smtClean="0"/>
              <a:t>Działanie duszące</a:t>
            </a:r>
          </a:p>
          <a:p>
            <a:r>
              <a:rPr lang="pl-PL" dirty="0" smtClean="0"/>
              <a:t>Kolor – bezbarwny</a:t>
            </a:r>
          </a:p>
          <a:p>
            <a:r>
              <a:rPr lang="pl-PL" dirty="0" smtClean="0"/>
              <a:t>Gaz palny</a:t>
            </a:r>
          </a:p>
          <a:p>
            <a:r>
              <a:rPr lang="pl-PL" dirty="0" smtClean="0"/>
              <a:t>Wybuchowy – przy stężeniu z tlenem - granice wybuchowości  5 % - 15 %</a:t>
            </a:r>
          </a:p>
          <a:p>
            <a:r>
              <a:rPr lang="pl-PL" dirty="0" smtClean="0"/>
              <a:t>wartość opałowa 35200-62800 </a:t>
            </a:r>
            <a:r>
              <a:rPr lang="pl-PL" dirty="0" err="1" smtClean="0"/>
              <a:t>kJ</a:t>
            </a:r>
            <a:r>
              <a:rPr lang="pl-PL" dirty="0" smtClean="0"/>
              <a:t>/m3,</a:t>
            </a:r>
          </a:p>
          <a:p>
            <a:endParaRPr lang="pl-PL" dirty="0"/>
          </a:p>
        </p:txBody>
      </p:sp>
      <p:sp>
        <p:nvSpPr>
          <p:cNvPr id="18434" name="AutoShape 2" descr="data:image/jpeg;base64,/9j/4AAQSkZJRgABAQAAAQABAAD/2wCEAAkGBxISEBISEBAPDw8PEg8PDw8QDw8PDQ8PFBQWFhQUFBQYHCggGBolHBQUITEhJSkrLi4uFx8zODMsNygtLisBCgoKDg0OGhAQGiwcHBwsLCwsLCwsLCwsLCwsLCwsLCwsLCwsLCwsLCwsLCwsLCwsLCw3LCwsLCwsLCwsLCwsLP/AABEIALwBDAMBEQACEQEDEQH/xAAbAAABBQEBAAAAAAAAAAAAAAAAAQIEBQYDB//EADcQAAIBAwMCBQIDBgYDAAAAAAABAgMEEQUSIQYxEyJBUWFxkVKBkgcVMmKh0RQjgqLB4RYzQv/EABoBAQADAQEBAAAAAAAAAAAAAAABAgMEBQb/xAAmEQEAAgIDAAIDAQEAAwEAAAAAAQIDEQQSIRQxBRNBIlEjMmEV/9oADAMBAAIRAxEAPwDw8AAAAAAAAAAAAAAAAAA6UFyVt9N8Ebs0+l0Mo8vPfUvosFfHTVLTysrhyerZse4ZSvHDPWrO4fNZ6dbuZZiAAAAAAAAAAAAAAAAAAAAAAAAAAAAAAAAAAAAAACTZxyzLJOodnEruza6Lb8I8Xk39fTYa+LG/s/K+DmxZfWt6eMDq9DbJnv8AHvuHzfPx6nauOl5gAAAAAAAAAAAAAAAAAAAAAAAAAAAAAAAAAAAAAALDTKeZI580+PU4NfdvRdBt+EfOcq/r6TFHi4urXynHTJ61n1531RaYbZ9Fwsm4eN+Qxbqyx6r5sAAAAAAAAAAAAAAAAAAAAAAAAAAAAAAAAAAAAAAF5odLMkcPJtqHvcCvj1DQrfyo+W5V/Xux5C4rUeDjrb1WLMH1dacPg9/gZPWHKpurzqrHDZ9HWdw+Ry162mDCWYAAAAAAAAAAAAAAAAAAAAAAAAAAAAAAAAAAABYrkT9LUjctb0xb5aPI5t9Q+m4VPHqmk0MRR8pyL7l35baWNWnwc8WY1v6yHVNtmLPX4N9Wb5I3V5LqNPE2fXYZ3V8pzadbopq4gAAAAAAAAAAAAAAAAAAAAAAAAAAAAAAAAAAAHW3jllbzqHRx67s9D6RtO3B85z8r6rjV1V6bp9Hg+Zy33Kma/qVWp8GVbMa29ZnX6OYM9PiX1Z319q8c1+lioz7Li23V87+Rp7tUnW8kAAAAAAAAAAAAAAAAAAAAAAAAAAAAAAAAAAABYaVR3SRz57ah6nBxbl630rZYiuD5HnZdy+j/APWjc2tLCPBvb15uS+5dK0OCtZVrZndZp+Vnp8afXp4Z8ePdVUcTZ9jwbf5eR+Rr4zR6TwAAIJg7BC2hgGiNEqzBAgAAAAAAAAAAAAAAAAAAAAAAAAAADoIiZXrXc6avpax3STx7Hlc7NqH0fAw6h6/odpiKPjuVk3Ls5F9Rpp6NLg8y1nk3t6ZcwJpK1JZ3Vo8M9HBPr1ME+PJeraPLPruBbxxc6Nwxs0ezEvnbxqSYJV0colZXipcBfRAqayYUkhKoAAAAAAAAAAAAAAAGi4CdSNpG09ZLsY2noNg2dDlSZG1oxl8IbT+s1wG0TQmCVeqTZUd0kjLJbUOzjYu1nqXR+l4SbR8t+Q5Hun02KsUo9J023wkfNZr+vP5GTcriFM45l582R7qPBpSWuKfWb1VcM9LA9fjvL+qafLPquBPjn5n0w9xT5PcrPjwL19c1EnasVO2kbX6kaG1ZgxllJNZMM5NJVAAAAAAAAAAB1VIrttGM5UiOyYocqJE2WihyoFe6eh6oDutFDlQKzc6nq3I7rdTlbkd09XWNsVm6YobO3Ji5NUapRNIspNXHwy3ZWK+tJ0zpjnNcHnc3PFay9jhYf69h0Kw2xSwfG8rN2mXbnyajUNXaUcI8nJbbx8ttymYMWEyhXnY3xujEzOqvuengevx3m3Uiy2fU8Bhy2MuqfJ7kfTwrfaOoETKawXYRtfTnOJaGVocJF2MmMspIJhAaJmAhVAAAAAAAAC0VI5ezuiD1SI7J0eqZXadHKmRs0coIjadHKBG1tQVRI2adYQKzKdO0aZXadGzololGkSrSNIsjRLaz3SXAvliIaYsW5el9H6PhJtHzP5DlbnT26x+uj0bT7bCR83lvt5mfLuVrFYOX7cMzuSkIQb6XBvih1YYZXVp8M9Xjw9jBGoeda9Lln1fAq5OXLMVqeWe5EePDt9o8qZlaF6muBRo41YGlWVkWpA1iHPMuTROmchFogPUS+kGTjgztUNKgAAAAAALVVDl6u/ZyqkdTZfFHU2XxiOqdjxh0Njxh1NnRrETVO3enUM5qtEplJlNLOriE6c3QyRNtL1ptfdPaRukuDzuXyesPS4+HXsvUdHsVFLg+V5OXtKnJy/xo6NPCPNtO5eVe25dki0V1Chk2U+0xCpv6nc68VXdhqyes1eGevxq+vWpGqvPdYqcs+r4VdQ8zl2VCjk9qsePGtPps6BnerSsuLonPMNocKtIvVneHCVI6qw47I86BOlTFTEQOkKZeIVFaiLVERo55j1JCAAAAAASPEM+rp7DxR1OxfFHU7E8UdTsPFHVPYvijqdj41Cs1TEplvIxtDSJWlsjOatIlPp0smdm1Y2n2djlrg48uTUOzFj9b7p7TNqXB83zM+5dWS0UrpsLSlhHi5Lbl5OW+5ToopSPXNJZMtef5AiXNXApVvjptR31Y7sVHpYaMprNThnucTFO3Xe2qsNqUcs+n41dQ8bk22iUaR6VZ8edMblMhb5Jn1MQSdic9qt6yg3FqVrCLQiKidNHJeD5WmUba2ylFqWpHUNjRJiES7u3yjTW1VVeW+Gc2Sq8IZkgAAAAAOIXKgkYISXAToqiQnR6gRMrdXanRfsRMp0sLWgykw0hc2lAztDasLi1tjlyuzHDS6Jp2Wng8Xl5NQ7qf5jbb2FvhI+czztxZsm1nTZxTDjs7qRNfGekevXwWiky1pj2q7mudePBLtx41RdVD1MHHdtPGc1J5ye7xsWmOXIzV3S5PZxRp5mWXCFE6Yc0u8I4BEJVOCZP2t9ON1aZH61ZsqKlthl4jTK3rpSpm1WUwKlrk00pKLO1wR1Q60KGTWsKzKDqdlwZZaeJrLOVqeGcM+NJjbngI0MDaNEwNmi4GzSSqBl3dP6zlbkd1ooerYibp6nxtSJyJ6utOz+CveZT1TqGnfBeImUJcLAvpCZb2RC9YWtramVm9IXVla9jizfTsxw1+lWuEj53mW902yW1Gl1TeDx7124reuqmYzjZ6Nq1y9MG5WrjQa1c9LDxXTSitua534+M6axEKm6uT0sXHVvkU13PJ6WPFpx5Mipr9zsrVyXs5JG0RLCZOkiep2OpTEQnskSnwbVhnaUWpSUjTpEsezhKg0Omkdj4RNKqnO3yX6qzLnSoYZMRpWZdL2yzHsWtXcKxb1itWtNrfB5mamnVWdqpoxSAgAGALpUkcXZ3agqgiNmj1AjaXSnTJj1Czs7TPodGPHtS1lnG2wjqjGymxPDK9UxKVb0is1aVlYUKfJlaroqv9Lt8tHncnyrsxNRRhhHy3JndkXncum4yri2poOZb9BFUStWOrDxm9KK+4usHsYeKta0VUt3eHfTj6YWyqytcnVTCwtkRK1Q6a43NfIhzeTWtGFrbNUTWKs5k9w4LTVXbnFclYqt2SZQ4NoqzmyLCbTIj7RKzp0lJG0RtnM6RXb4Y6nZ2pU+S8KzLvO19SdKRKXStsxL6UmWV6i0zvwc2bHuG2O7D3VHazy7RqXVHqOQaBAALjecmnZsu8aSfBjSNrGxoOTOjFimWdrtRY2OF2PRx4tOW2R0r0i9qIiziqJTotFk60t+Cs0aVskQp4kcuSvrqx2a3Q7fjJ5PO8rp21tqq2qLB8xam7FZ25ndhw7haTKucG/wAad/S1dbVV1WO/Bxl75IrHiqrSbPWxYPHBlzwqbqR01wuac20Jl4xspyCUDWKaZzdzhSyy0VUmyVHT334NIqy/bGzXQ9B1T22dS0yT5HRS2eIdqlrtWGadURfarVpJy4RTr6vOSIW1rbtLlGtas5vEu8bJy9C3VSbxDjUtmn2HVPaFnStsx7F4hTs72duWiFLSr9dsMxfBW9dwmlvXlmu222TPJ5NNS78dlEzkagHgAtDm06tlQ0JtlQ3M2x49yztbUNfomm5xwepixacmTI1dOwxHsdkUc03Qrm05KzVaLmKweOxWaJ/Ym2dusFOrWLOdxCMX3OTNWIdWG+2x0FLw19DweXesz69C24ql3ckkeTaK/acUTMq2N0snRx7w65xTo2+1CKj3R6UaY9ZhjdS1qKb5OnFqJZZJnSFPX47e56ePWnk5d7UV5rqbeDRTaF+++S0KzY96y8F1Ox9tq7TzzwTVW0+aTZ9TrHCefbBbcOfpbbjb6w5S7MmvrWZ1CxqdSKlxJP8AJFrahzWx2tPiNHqLxJcJisxLWtZrHpY69GnLz5RE6iVLxa0eLC16npyklz9i8TCIpaIaOjrdBJZa5LxDnmttrKzo06z3RwxadK3yTHix/dvsin7YK5PEujo5lPIhbtaVXr2nbYv6G2O/crkmJ9eIdVyW9r5ODly9XB9Mwzz3SQAAstxhp0hSGhe6BiUkd3FiJlzZp1D1DQNObWUuD1qxFY9eZlyxEtTT03grOZzfslE1TT4xi5Y/hWSaX7eIjLMMLedRNZjGD9smk6dERM+o7v6m3PYxtGodVJ/kqud/UlLl+p5vImZelx4rEvTOnq3+RHn0PlvyGK+pmHrTEWiCajdNep5WHHkv9unHSI9VttW3SPW4vG9TlyahWazW5aPSjBqzlnL4yeoN5O7HicGXKhzovaehSnjz723KErd8l6wylyjbck69V0lO0eOEX0pCVa2XlfBetfFbfaLTs8yIiqZnS/07p6qkqjhJQ98GtKua2em+u/UTqOzxJLAy1aY7QXStFqLbOVOahLtJxai/zIx1VtmpPm0fX7P/ADEkufgZaJpkjXq10LpOvNKezbHutz2t/RCtNfbG/NxxOvton0tOaS4i17mnjG3MiJ+mn6W0x001L0M89oivjGb95211C3jjJ59ry6seKsxuT6lVRXwisVmWlr1rDzvrzqSFOEkmsvKPRpH6q7ljjxzktt4Tql66k2/k8nPl72e1jp1hBMWhASAj1NyYugAWGk3fhzT9DfBk6WZZK7jx7h0brdOdNRTSfsezP/kruHgcjFNbbbahJOJyWiYlOPrMacNStFKEo+6L4skxZGWmo3DzTU+l5p5jtfrjOGelE1t7DCvJ6+SdYaI5+SXlfr6kWrEQ0+VMRuEPUekZRe6nVhJLlqXlkceXBFvXRx/yvurQvtCjLw1B8PKicF+FW/kvdx/kIivaE7V9LWPLVxLttn/9P4Zj/wDl0rG6ufH+dtadWhS6fTcZ4ksMpTi9LvR+ZXJTxaR0ajKk6lduO+UlF5xjHH5noV40TLwuV+TyUv1r9QyWu6C6a3RcakPSUfb5NY4+lafkovPsaknT+hO4aT8tOPmqS9om3SIhnyOX0jxZal0pQlFytJpuGd8JPLfyi0U1PsODH+Qv9XZC202U62xR82cYwTGONu23J1Xbd6Vottbpf4jbUqS7rDcaa/uTNJn6ebl5l7z/AJ8hC1/RY0akvDx4dRKdNrthlsepr/8AW+PPbr7O3LSbC3pYnVbqSXKguI5+S0Y/GGXkZLeR9NfaajCvQqPYobFjHp8YM5pNbx/WVInbI3FSiqu5xjUlHsnzFP6HRMblpe958jxpaFdTtpSlhJqKS9M/H2M5jV4iGOKsxaWLlOPj7lhvOF8Gk13LpvaZq2unV9tN1JvjHGfVlLxv/MOSlPdktrndLc3iEeWybV81Bb2fF/pklPlfU4s0TXx049T4m3N5GC8zwkY0xzafHX31GoecdZ/tBjTThTeX24OiZx4I99lrj49sk+vHtX1epXm5TbeTzc3Itkl6mPFWkaVrOdqQIIEjBImqJi3OUQHJBCz0zVqlGScJNY+Tpw8i2OWOTDW/29M6X/aJF4jW4fbJ6NcuPL9+S8zLw7V9q9Gs9Tp1opwknnsRbFNfXNaZ1qVZrcFnvh+j9GdfGlwZqe7ZaeoOhUW7hZ7vsdlqxaCv1pP1OSq099J545S7p/2MIiY8lnNettqDS9ZcJ7Zvjt9GZWpqXq4L+aX+t3HiU41YYfOJ/wArwViv8Y1jpeYUK1TEluM74/du/Dk0ur+48S2p7X/63NNfXlG2Ovsy4OTM/s2ztzqLScX2fHwazXxhX7TOn72KpVYLhyw/qhSIlHI3MwSjd7JNp4NZiIc+tquzvVG4nPjzZwZxrbe9ZmmlpGvvlls105ta8ceqtWShCKefDjj+plMRXev66cFPGQp6+k8SkWrkq6IwTK3l1So20oUnmpNrLXokL2r9xKsYZiUXRnOpJbvV8tla22reNLvX9bcaao0eIRWN3bc/WRbcV9/pixbjas0aUVLdUlnHO1cuT/4FbQZKeahb3WpyqtRztguMR7JeyHbX0pFIrCy/xKailxGOMR9/l/I2zinXbU6DerPdJJY+Dn5GPcNcMdZ2w37SurFByp0peZ5TafYyvkjDj1/XocfD3ncvIK9dybcnls8e95tO5etWsVjxyKrEAAgmAaAE9GTUqJSUBciEHxlgtEjddAdSeHUjTqS8raw2+x6nFz9o6Wl53KwbjcNV1Zrf4ZZ4+qPUx0618eVNJYd9RTeYTanD0UucfT2Ji8/S/wCqqz0TVZR7Swl2wx7KmSsa0fqs4zluUYxb5eOFkpaFcX+Xa11FxjhPhrDT7MpqWs/6+0G5rKT7IpNZlrW2ku21DbHCfD7rPBasTDPJHb7Qryak/QmdyrFYhzo1NvZ4ZNdotGy1bxtcstO5Z9IcITjnPC/NEalfSXG/wv4v6otG1OiDfXMZZzJfciatKRLE6snvynx8Hm8ml4ncPSwzGvTdOv8Aw5eZNp9/dGOLP0n/AEtkx948a/TdYg15PN7pLlfU9XHelo3EvOvhvE+ule+3P+D7tIvPUritDjC6az/BH6sp3rDT9NpPhq0YrmovokR8jHCY4syeupqcfWUn8srPNpC0cP8A6jXPXVbDjS8ifr6nPl/IfysN8fDr/WVubmVSTlOTk3y23k8zJktkndndWsVjUOJmsQkAAEEAAhOM2wAcSDICogPhNp5Twy1ZmJ3CJjZ11rNVcbm+PU7KcvJr7c2TDVDlqUn3x9i/y7s/01SKGsyj6I0rz7R9qTxqyk/+QZ7xf3Zr89n8SCrXV7S/Ux8+E/Fg6WtwfpP9QnnQmOLBI6xH2n+r/or85b4sSc9Yh/P+on50K/Ehzeqx9pP/AFD5xPFgPWI/hl+pk/OR8WHN6tH8P+5lfnSt8aCfvhfhX3ZHzpPi1caurN9oxKTzbStHHrCJUvZP2+yMbcm0rxjiHGdTd3+/qZzfa2tGptPMW0/dcMrEzH0TDsr6frJsv+23/URoSuJe7KTe3/V/DPFK7k8I6g9NwSMskTCaycQ0LkAAQIAQAAJTSjUEBQFAUkAgQr3v+RerHIjF2RxCwCNgLHIJgbiNETITCYnwuQECCSJRJUQk3JKpCVdkCAAAGQAAAdDuRK1Ps8q1KD+EJQEAoSAgg0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ata:image/jpeg;base64,/9j/4AAQSkZJRgABAQAAAQABAAD/2wCEAAkGBxISEBISEBAPDw8PEg8PDw8QDw8PDQ8PFBQWFhQUFBQYHCggGBolHBQUITEhJSkrLi4uFx8zODMsNygtLisBCgoKDg0OGhAQGiwcHBwsLCwsLCwsLCwsLCwsLCwsLCwsLCwsLCwsLCwsLCwsLCwsLCw3LCwsLCwsLCwsLCwsLP/AABEIALwBDAMBEQACEQEDEQH/xAAbAAABBQEBAAAAAAAAAAAAAAAAAQIEBQYDB//EADcQAAIBAwMCBQIDBgYDAAAAAAABAgMEEQUSIQYxEyJBUWFxkVKBkgcVMmKh0RQjgqLB4RYzQv/EABoBAQADAQEBAAAAAAAAAAAAAAABAgMEBQb/xAAmEQEAAgIDAAIDAQEAAwEAAAAAAQIDEQQSIRQxBRNBIlEjMmEV/9oADAMBAAIRAxEAPwDw8AAAAAAAAAAAAAAAAAA6UFyVt9N8Ebs0+l0Mo8vPfUvosFfHTVLTysrhyerZse4ZSvHDPWrO4fNZ6dbuZZiAAAAAAAAAAAAAAAAAAAAAAAAAAAAAAAAAAAAAACTZxyzLJOodnEruza6Lb8I8Xk39fTYa+LG/s/K+DmxZfWt6eMDq9DbJnv8AHvuHzfPx6nauOl5gAAAAAAAAAAAAAAAAAAAAAAAAAAAAAAAAAAAAAALDTKeZI580+PU4NfdvRdBt+EfOcq/r6TFHi4urXynHTJ61n1531RaYbZ9Fwsm4eN+Qxbqyx6r5sAAAAAAAAAAAAAAAAAAAAAAAAAAAAAAAAAAAAAAF5odLMkcPJtqHvcCvj1DQrfyo+W5V/Xux5C4rUeDjrb1WLMH1dacPg9/gZPWHKpurzqrHDZ9HWdw+Ry162mDCWYAAAAAAAAAAAAAAAAAAAAAAAAAAAAAAAAAAABYrkT9LUjctb0xb5aPI5t9Q+m4VPHqmk0MRR8pyL7l35baWNWnwc8WY1v6yHVNtmLPX4N9Wb5I3V5LqNPE2fXYZ3V8pzadbopq4gAAAAAAAAAAAAAAAAAAAAAAAAAAAAAAAAAAAHW3jllbzqHRx67s9D6RtO3B85z8r6rjV1V6bp9Hg+Zy33Kma/qVWp8GVbMa29ZnX6OYM9PiX1Z319q8c1+lioz7Li23V87+Rp7tUnW8kAAAAAAAAAAAAAAAAAAAAAAAAAAAAAAAAAAABYaVR3SRz57ah6nBxbl630rZYiuD5HnZdy+j/APWjc2tLCPBvb15uS+5dK0OCtZVrZndZp+Vnp8afXp4Z8ePdVUcTZ9jwbf5eR+Rr4zR6TwAAIJg7BC2hgGiNEqzBAgAAAAAAAAAAAAAAAAAAAAAAAAAADoIiZXrXc6avpax3STx7Hlc7NqH0fAw6h6/odpiKPjuVk3Ls5F9Rpp6NLg8y1nk3t6ZcwJpK1JZ3Vo8M9HBPr1ME+PJeraPLPruBbxxc6Nwxs0ezEvnbxqSYJV0colZXipcBfRAqayYUkhKoAAAAAAAAAAAAAAAGi4CdSNpG09ZLsY2noNg2dDlSZG1oxl8IbT+s1wG0TQmCVeqTZUd0kjLJbUOzjYu1nqXR+l4SbR8t+Q5Hun02KsUo9J023wkfNZr+vP5GTcriFM45l582R7qPBpSWuKfWb1VcM9LA9fjvL+qafLPquBPjn5n0w9xT5PcrPjwL19c1EnasVO2kbX6kaG1ZgxllJNZMM5NJVAAAAAAAAAAB1VIrttGM5UiOyYocqJE2WihyoFe6eh6oDutFDlQKzc6nq3I7rdTlbkd09XWNsVm6YobO3Ji5NUapRNIspNXHwy3ZWK+tJ0zpjnNcHnc3PFay9jhYf69h0Kw2xSwfG8rN2mXbnyajUNXaUcI8nJbbx8ttymYMWEyhXnY3xujEzOqvuengevx3m3Uiy2fU8Bhy2MuqfJ7kfTwrfaOoETKawXYRtfTnOJaGVocJF2MmMspIJhAaJmAhVAAAAAAAAC0VI5ezuiD1SI7J0eqZXadHKmRs0coIjadHKBG1tQVRI2adYQKzKdO0aZXadGzololGkSrSNIsjRLaz3SXAvliIaYsW5el9H6PhJtHzP5DlbnT26x+uj0bT7bCR83lvt5mfLuVrFYOX7cMzuSkIQb6XBvih1YYZXVp8M9Xjw9jBGoeda9Lln1fAq5OXLMVqeWe5EePDt9o8qZlaF6muBRo41YGlWVkWpA1iHPMuTROmchFogPUS+kGTjgztUNKgAAAAAALVVDl6u/ZyqkdTZfFHU2XxiOqdjxh0Njxh1NnRrETVO3enUM5qtEplJlNLOriE6c3QyRNtL1ptfdPaRukuDzuXyesPS4+HXsvUdHsVFLg+V5OXtKnJy/xo6NPCPNtO5eVe25dki0V1Chk2U+0xCpv6nc68VXdhqyes1eGevxq+vWpGqvPdYqcs+r4VdQ8zl2VCjk9qsePGtPps6BnerSsuLonPMNocKtIvVneHCVI6qw47I86BOlTFTEQOkKZeIVFaiLVERo55j1JCAAAAAASPEM+rp7DxR1OxfFHU7E8UdTsPFHVPYvijqdj41Cs1TEplvIxtDSJWlsjOatIlPp0smdm1Y2n2djlrg48uTUOzFj9b7p7TNqXB83zM+5dWS0UrpsLSlhHi5Lbl5OW+5ToopSPXNJZMtef5AiXNXApVvjptR31Y7sVHpYaMprNThnucTFO3Xe2qsNqUcs+n41dQ8bk22iUaR6VZ8edMblMhb5Jn1MQSdic9qt6yg3FqVrCLQiKidNHJeD5WmUba2ylFqWpHUNjRJiES7u3yjTW1VVeW+Gc2Sq8IZkgAAAAAOIXKgkYISXAToqiQnR6gRMrdXanRfsRMp0sLWgykw0hc2lAztDasLi1tjlyuzHDS6Jp2Wng8Xl5NQ7qf5jbb2FvhI+czztxZsm1nTZxTDjs7qRNfGekevXwWiky1pj2q7mudePBLtx41RdVD1MHHdtPGc1J5ye7xsWmOXIzV3S5PZxRp5mWXCFE6Yc0u8I4BEJVOCZP2t9ON1aZH61ZsqKlthl4jTK3rpSpm1WUwKlrk00pKLO1wR1Q60KGTWsKzKDqdlwZZaeJrLOVqeGcM+NJjbngI0MDaNEwNmi4GzSSqBl3dP6zlbkd1ooerYibp6nxtSJyJ6utOz+CveZT1TqGnfBeImUJcLAvpCZb2RC9YWtramVm9IXVla9jizfTsxw1+lWuEj53mW902yW1Gl1TeDx7124reuqmYzjZ6Nq1y9MG5WrjQa1c9LDxXTSitua534+M6axEKm6uT0sXHVvkU13PJ6WPFpx5Mipr9zsrVyXs5JG0RLCZOkiep2OpTEQnskSnwbVhnaUWpSUjTpEsezhKg0Omkdj4RNKqnO3yX6qzLnSoYZMRpWZdL2yzHsWtXcKxb1itWtNrfB5mamnVWdqpoxSAgAGALpUkcXZ3agqgiNmj1AjaXSnTJj1Czs7TPodGPHtS1lnG2wjqjGymxPDK9UxKVb0is1aVlYUKfJlaroqv9Lt8tHncnyrsxNRRhhHy3JndkXncum4yri2poOZb9BFUStWOrDxm9KK+4usHsYeKta0VUt3eHfTj6YWyqytcnVTCwtkRK1Q6a43NfIhzeTWtGFrbNUTWKs5k9w4LTVXbnFclYqt2SZQ4NoqzmyLCbTIj7RKzp0lJG0RtnM6RXb4Y6nZ2pU+S8KzLvO19SdKRKXStsxL6UmWV6i0zvwc2bHuG2O7D3VHazy7RqXVHqOQaBAALjecmnZsu8aSfBjSNrGxoOTOjFimWdrtRY2OF2PRx4tOW2R0r0i9qIiziqJTotFk60t+Cs0aVskQp4kcuSvrqx2a3Q7fjJ5PO8rp21tqq2qLB8xam7FZ25ndhw7haTKucG/wAad/S1dbVV1WO/Bxl75IrHiqrSbPWxYPHBlzwqbqR01wuac20Jl4xspyCUDWKaZzdzhSyy0VUmyVHT334NIqy/bGzXQ9B1T22dS0yT5HRS2eIdqlrtWGadURfarVpJy4RTr6vOSIW1rbtLlGtas5vEu8bJy9C3VSbxDjUtmn2HVPaFnStsx7F4hTs72duWiFLSr9dsMxfBW9dwmlvXlmu222TPJ5NNS78dlEzkagHgAtDm06tlQ0JtlQ3M2x49yztbUNfomm5xwepixacmTI1dOwxHsdkUc03Qrm05KzVaLmKweOxWaJ/Ym2dusFOrWLOdxCMX3OTNWIdWG+2x0FLw19DweXesz69C24ql3ckkeTaK/acUTMq2N0snRx7w65xTo2+1CKj3R6UaY9ZhjdS1qKb5OnFqJZZJnSFPX47e56ePWnk5d7UV5rqbeDRTaF+++S0KzY96y8F1Ox9tq7TzzwTVW0+aTZ9TrHCefbBbcOfpbbjb6w5S7MmvrWZ1CxqdSKlxJP8AJFrahzWx2tPiNHqLxJcJisxLWtZrHpY69GnLz5RE6iVLxa0eLC16npyklz9i8TCIpaIaOjrdBJZa5LxDnmttrKzo06z3RwxadK3yTHix/dvsin7YK5PEujo5lPIhbtaVXr2nbYv6G2O/crkmJ9eIdVyW9r5ODly9XB9Mwzz3SQAAstxhp0hSGhe6BiUkd3FiJlzZp1D1DQNObWUuD1qxFY9eZlyxEtTT03grOZzfslE1TT4xi5Y/hWSaX7eIjLMMLedRNZjGD9smk6dERM+o7v6m3PYxtGodVJ/kqud/UlLl+p5vImZelx4rEvTOnq3+RHn0PlvyGK+pmHrTEWiCajdNep5WHHkv9unHSI9VttW3SPW4vG9TlyahWazW5aPSjBqzlnL4yeoN5O7HicGXKhzovaehSnjz723KErd8l6wylyjbck69V0lO0eOEX0pCVa2XlfBetfFbfaLTs8yIiqZnS/07p6qkqjhJQ98GtKua2em+u/UTqOzxJLAy1aY7QXStFqLbOVOahLtJxai/zIx1VtmpPm0fX7P/ADEkufgZaJpkjXq10LpOvNKezbHutz2t/RCtNfbG/NxxOvton0tOaS4i17mnjG3MiJ+mn6W0x001L0M89oivjGb95211C3jjJ59ry6seKsxuT6lVRXwisVmWlr1rDzvrzqSFOEkmsvKPRpH6q7ljjxzktt4Tql66k2/k8nPl72e1jp1hBMWhASAj1NyYugAWGk3fhzT9DfBk6WZZK7jx7h0brdOdNRTSfsezP/kruHgcjFNbbbahJOJyWiYlOPrMacNStFKEo+6L4skxZGWmo3DzTU+l5p5jtfrjOGelE1t7DCvJ6+SdYaI5+SXlfr6kWrEQ0+VMRuEPUekZRe6nVhJLlqXlkceXBFvXRx/yvurQvtCjLw1B8PKicF+FW/kvdx/kIivaE7V9LWPLVxLttn/9P4Zj/wDl0rG6ufH+dtadWhS6fTcZ4ksMpTi9LvR+ZXJTxaR0ajKk6lduO+UlF5xjHH5noV40TLwuV+TyUv1r9QyWu6C6a3RcakPSUfb5NY4+lafkovPsaknT+hO4aT8tOPmqS9om3SIhnyOX0jxZal0pQlFytJpuGd8JPLfyi0U1PsODH+Qv9XZC202U62xR82cYwTGONu23J1Xbd6Vottbpf4jbUqS7rDcaa/uTNJn6ebl5l7z/AJ8hC1/RY0akvDx4dRKdNrthlsepr/8AW+PPbr7O3LSbC3pYnVbqSXKguI5+S0Y/GGXkZLeR9NfaajCvQqPYobFjHp8YM5pNbx/WVInbI3FSiqu5xjUlHsnzFP6HRMblpe958jxpaFdTtpSlhJqKS9M/H2M5jV4iGOKsxaWLlOPj7lhvOF8Gk13LpvaZq2unV9tN1JvjHGfVlLxv/MOSlPdktrndLc3iEeWybV81Bb2fF/pklPlfU4s0TXx049T4m3N5GC8zwkY0xzafHX31GoecdZ/tBjTThTeX24OiZx4I99lrj49sk+vHtX1epXm5TbeTzc3Itkl6mPFWkaVrOdqQIIEjBImqJi3OUQHJBCz0zVqlGScJNY+Tpw8i2OWOTDW/29M6X/aJF4jW4fbJ6NcuPL9+S8zLw7V9q9Gs9Tp1opwknnsRbFNfXNaZ1qVZrcFnvh+j9GdfGlwZqe7ZaeoOhUW7hZ7vsdlqxaCv1pP1OSq099J545S7p/2MIiY8lnNettqDS9ZcJ7Zvjt9GZWpqXq4L+aX+t3HiU41YYfOJ/wArwViv8Y1jpeYUK1TEluM74/du/Dk0ur+48S2p7X/63NNfXlG2Ovsy4OTM/s2ztzqLScX2fHwazXxhX7TOn72KpVYLhyw/qhSIlHI3MwSjd7JNp4NZiIc+tquzvVG4nPjzZwZxrbe9ZmmlpGvvlls105ta8ceqtWShCKefDjj+plMRXev66cFPGQp6+k8SkWrkq6IwTK3l1So20oUnmpNrLXokL2r9xKsYZiUXRnOpJbvV8tla22reNLvX9bcaao0eIRWN3bc/WRbcV9/pixbjas0aUVLdUlnHO1cuT/4FbQZKeahb3WpyqtRztguMR7JeyHbX0pFIrCy/xKailxGOMR9/l/I2zinXbU6DerPdJJY+Dn5GPcNcMdZ2w37SurFByp0peZ5TafYyvkjDj1/XocfD3ncvIK9dybcnls8e95tO5etWsVjxyKrEAAgmAaAE9GTUqJSUBciEHxlgtEjddAdSeHUjTqS8raw2+x6nFz9o6Wl53KwbjcNV1Zrf4ZZ4+qPUx0618eVNJYd9RTeYTanD0UucfT2Ji8/S/wCqqz0TVZR7Swl2wx7KmSsa0fqs4zluUYxb5eOFkpaFcX+Xa11FxjhPhrDT7MpqWs/6+0G5rKT7IpNZlrW2ku21DbHCfD7rPBasTDPJHb7Qryak/QmdyrFYhzo1NvZ4ZNdotGy1bxtcstO5Z9IcITjnPC/NEalfSXG/wv4v6otG1OiDfXMZZzJfciatKRLE6snvynx8Hm8ml4ncPSwzGvTdOv8Aw5eZNp9/dGOLP0n/AEtkx948a/TdYg15PN7pLlfU9XHelo3EvOvhvE+ule+3P+D7tIvPUritDjC6az/BH6sp3rDT9NpPhq0YrmovokR8jHCY4syeupqcfWUn8srPNpC0cP8A6jXPXVbDjS8ifr6nPl/IfysN8fDr/WVubmVSTlOTk3y23k8zJktkndndWsVjUOJmsQkAAEEAAhOM2wAcSDICogPhNp5Twy1ZmJ3CJjZ11rNVcbm+PU7KcvJr7c2TDVDlqUn3x9i/y7s/01SKGsyj6I0rz7R9qTxqyk/+QZ7xf3Zr89n8SCrXV7S/Ux8+E/Fg6WtwfpP9QnnQmOLBI6xH2n+r/or85b4sSc9Yh/P+on50K/Ehzeqx9pP/AFD5xPFgPWI/hl+pk/OR8WHN6tH8P+5lfnSt8aCfvhfhX3ZHzpPi1caurN9oxKTzbStHHrCJUvZP2+yMbcm0rxjiHGdTd3+/qZzfa2tGptPMW0/dcMrEzH0TDsr6frJsv+23/URoSuJe7KTe3/V/DPFK7k8I6g9NwSMskTCaycQ0LkAAQIAQAAJTSjUEBQFAUkAgQr3v+RerHIjF2RxCwCNgLHIJgbiNETITCYnwuQECCSJRJUQk3JKpCVdkCAAAGQAAAdDuRK1Ps8q1KD+EJQEAoSAgg0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ata:image/jpeg;base64,/9j/4AAQSkZJRgABAQAAAQABAAD/2wCEAAkGBxISEBISEBAPDw8PEg8PDw8QDw8PDQ8PFBQWFhQUFBQYHCggGBolHBQUITEhJSkrLi4uFx8zODMsNygtLisBCgoKDg0OGhAQGiwcHBwsLCwsLCwsLCwsLCwsLCwsLCwsLCwsLCwsLCwsLCwsLCwsLCw3LCwsLCwsLCwsLCwsLP/AABEIALwBDAMBEQACEQEDEQH/xAAbAAABBQEBAAAAAAAAAAAAAAAAAQIEBQYDB//EADcQAAIBAwMCBQIDBgYDAAAAAAABAgMEEQUSIQYxEyJBUWFxkVKBkgcVMmKh0RQjgqLB4RYzQv/EABoBAQADAQEBAAAAAAAAAAAAAAABAgMEBQb/xAAmEQEAAgIDAAIDAQEAAwEAAAAAAQIDEQQSIRQxBRNBIlEjMmEV/9oADAMBAAIRAxEAPwDw8AAAAAAAAAAAAAAAAAA6UFyVt9N8Ebs0+l0Mo8vPfUvosFfHTVLTysrhyerZse4ZSvHDPWrO4fNZ6dbuZZiAAAAAAAAAAAAAAAAAAAAAAAAAAAAAAAAAAAAAACTZxyzLJOodnEruza6Lb8I8Xk39fTYa+LG/s/K+DmxZfWt6eMDq9DbJnv8AHvuHzfPx6nauOl5gAAAAAAAAAAAAAAAAAAAAAAAAAAAAAAAAAAAAAALDTKeZI580+PU4NfdvRdBt+EfOcq/r6TFHi4urXynHTJ61n1531RaYbZ9Fwsm4eN+Qxbqyx6r5sAAAAAAAAAAAAAAAAAAAAAAAAAAAAAAAAAAAAAAF5odLMkcPJtqHvcCvj1DQrfyo+W5V/Xux5C4rUeDjrb1WLMH1dacPg9/gZPWHKpurzqrHDZ9HWdw+Ry162mDCWYAAAAAAAAAAAAAAAAAAAAAAAAAAAAAAAAAAABYrkT9LUjctb0xb5aPI5t9Q+m4VPHqmk0MRR8pyL7l35baWNWnwc8WY1v6yHVNtmLPX4N9Wb5I3V5LqNPE2fXYZ3V8pzadbopq4gAAAAAAAAAAAAAAAAAAAAAAAAAAAAAAAAAAAHW3jllbzqHRx67s9D6RtO3B85z8r6rjV1V6bp9Hg+Zy33Kma/qVWp8GVbMa29ZnX6OYM9PiX1Z319q8c1+lioz7Li23V87+Rp7tUnW8kAAAAAAAAAAAAAAAAAAAAAAAAAAAAAAAAAAABYaVR3SRz57ah6nBxbl630rZYiuD5HnZdy+j/APWjc2tLCPBvb15uS+5dK0OCtZVrZndZp+Vnp8afXp4Z8ePdVUcTZ9jwbf5eR+Rr4zR6TwAAIJg7BC2hgGiNEqzBAgAAAAAAAAAAAAAAAAAAAAAAAAAADoIiZXrXc6avpax3STx7Hlc7NqH0fAw6h6/odpiKPjuVk3Ls5F9Rpp6NLg8y1nk3t6ZcwJpK1JZ3Vo8M9HBPr1ME+PJeraPLPruBbxxc6Nwxs0ezEvnbxqSYJV0colZXipcBfRAqayYUkhKoAAAAAAAAAAAAAAAGi4CdSNpG09ZLsY2noNg2dDlSZG1oxl8IbT+s1wG0TQmCVeqTZUd0kjLJbUOzjYu1nqXR+l4SbR8t+Q5Hun02KsUo9J023wkfNZr+vP5GTcriFM45l582R7qPBpSWuKfWb1VcM9LA9fjvL+qafLPquBPjn5n0w9xT5PcrPjwL19c1EnasVO2kbX6kaG1ZgxllJNZMM5NJVAAAAAAAAAAB1VIrttGM5UiOyYocqJE2WihyoFe6eh6oDutFDlQKzc6nq3I7rdTlbkd09XWNsVm6YobO3Ji5NUapRNIspNXHwy3ZWK+tJ0zpjnNcHnc3PFay9jhYf69h0Kw2xSwfG8rN2mXbnyajUNXaUcI8nJbbx8ttymYMWEyhXnY3xujEzOqvuengevx3m3Uiy2fU8Bhy2MuqfJ7kfTwrfaOoETKawXYRtfTnOJaGVocJF2MmMspIJhAaJmAhVAAAAAAAAC0VI5ezuiD1SI7J0eqZXadHKmRs0coIjadHKBG1tQVRI2adYQKzKdO0aZXadGzololGkSrSNIsjRLaz3SXAvliIaYsW5el9H6PhJtHzP5DlbnT26x+uj0bT7bCR83lvt5mfLuVrFYOX7cMzuSkIQb6XBvih1YYZXVp8M9Xjw9jBGoeda9Lln1fAq5OXLMVqeWe5EePDt9o8qZlaF6muBRo41YGlWVkWpA1iHPMuTROmchFogPUS+kGTjgztUNKgAAAAAALVVDl6u/ZyqkdTZfFHU2XxiOqdjxh0Njxh1NnRrETVO3enUM5qtEplJlNLOriE6c3QyRNtL1ptfdPaRukuDzuXyesPS4+HXsvUdHsVFLg+V5OXtKnJy/xo6NPCPNtO5eVe25dki0V1Chk2U+0xCpv6nc68VXdhqyes1eGevxq+vWpGqvPdYqcs+r4VdQ8zl2VCjk9qsePGtPps6BnerSsuLonPMNocKtIvVneHCVI6qw47I86BOlTFTEQOkKZeIVFaiLVERo55j1JCAAAAAASPEM+rp7DxR1OxfFHU7E8UdTsPFHVPYvijqdj41Cs1TEplvIxtDSJWlsjOatIlPp0smdm1Y2n2djlrg48uTUOzFj9b7p7TNqXB83zM+5dWS0UrpsLSlhHi5Lbl5OW+5ToopSPXNJZMtef5AiXNXApVvjptR31Y7sVHpYaMprNThnucTFO3Xe2qsNqUcs+n41dQ8bk22iUaR6VZ8edMblMhb5Jn1MQSdic9qt6yg3FqVrCLQiKidNHJeD5WmUba2ylFqWpHUNjRJiES7u3yjTW1VVeW+Gc2Sq8IZkgAAAAAOIXKgkYISXAToqiQnR6gRMrdXanRfsRMp0sLWgykw0hc2lAztDasLi1tjlyuzHDS6Jp2Wng8Xl5NQ7qf5jbb2FvhI+czztxZsm1nTZxTDjs7qRNfGekevXwWiky1pj2q7mudePBLtx41RdVD1MHHdtPGc1J5ye7xsWmOXIzV3S5PZxRp5mWXCFE6Yc0u8I4BEJVOCZP2t9ON1aZH61ZsqKlthl4jTK3rpSpm1WUwKlrk00pKLO1wR1Q60KGTWsKzKDqdlwZZaeJrLOVqeGcM+NJjbngI0MDaNEwNmi4GzSSqBl3dP6zlbkd1ooerYibp6nxtSJyJ6utOz+CveZT1TqGnfBeImUJcLAvpCZb2RC9YWtramVm9IXVla9jizfTsxw1+lWuEj53mW902yW1Gl1TeDx7124reuqmYzjZ6Nq1y9MG5WrjQa1c9LDxXTSitua534+M6axEKm6uT0sXHVvkU13PJ6WPFpx5Mipr9zsrVyXs5JG0RLCZOkiep2OpTEQnskSnwbVhnaUWpSUjTpEsezhKg0Omkdj4RNKqnO3yX6qzLnSoYZMRpWZdL2yzHsWtXcKxb1itWtNrfB5mamnVWdqpoxSAgAGALpUkcXZ3agqgiNmj1AjaXSnTJj1Czs7TPodGPHtS1lnG2wjqjGymxPDK9UxKVb0is1aVlYUKfJlaroqv9Lt8tHncnyrsxNRRhhHy3JndkXncum4yri2poOZb9BFUStWOrDxm9KK+4usHsYeKta0VUt3eHfTj6YWyqytcnVTCwtkRK1Q6a43NfIhzeTWtGFrbNUTWKs5k9w4LTVXbnFclYqt2SZQ4NoqzmyLCbTIj7RKzp0lJG0RtnM6RXb4Y6nZ2pU+S8KzLvO19SdKRKXStsxL6UmWV6i0zvwc2bHuG2O7D3VHazy7RqXVHqOQaBAALjecmnZsu8aSfBjSNrGxoOTOjFimWdrtRY2OF2PRx4tOW2R0r0i9qIiziqJTotFk60t+Cs0aVskQp4kcuSvrqx2a3Q7fjJ5PO8rp21tqq2qLB8xam7FZ25ndhw7haTKucG/wAad/S1dbVV1WO/Bxl75IrHiqrSbPWxYPHBlzwqbqR01wuac20Jl4xspyCUDWKaZzdzhSyy0VUmyVHT334NIqy/bGzXQ9B1T22dS0yT5HRS2eIdqlrtWGadURfarVpJy4RTr6vOSIW1rbtLlGtas5vEu8bJy9C3VSbxDjUtmn2HVPaFnStsx7F4hTs72duWiFLSr9dsMxfBW9dwmlvXlmu222TPJ5NNS78dlEzkagHgAtDm06tlQ0JtlQ3M2x49yztbUNfomm5xwepixacmTI1dOwxHsdkUc03Qrm05KzVaLmKweOxWaJ/Ym2dusFOrWLOdxCMX3OTNWIdWG+2x0FLw19DweXesz69C24ql3ckkeTaK/acUTMq2N0snRx7w65xTo2+1CKj3R6UaY9ZhjdS1qKb5OnFqJZZJnSFPX47e56ePWnk5d7UV5rqbeDRTaF+++S0KzY96y8F1Ox9tq7TzzwTVW0+aTZ9TrHCefbBbcOfpbbjb6w5S7MmvrWZ1CxqdSKlxJP8AJFrahzWx2tPiNHqLxJcJisxLWtZrHpY69GnLz5RE6iVLxa0eLC16npyklz9i8TCIpaIaOjrdBJZa5LxDnmttrKzo06z3RwxadK3yTHix/dvsin7YK5PEujo5lPIhbtaVXr2nbYv6G2O/crkmJ9eIdVyW9r5ODly9XB9Mwzz3SQAAstxhp0hSGhe6BiUkd3FiJlzZp1D1DQNObWUuD1qxFY9eZlyxEtTT03grOZzfslE1TT4xi5Y/hWSaX7eIjLMMLedRNZjGD9smk6dERM+o7v6m3PYxtGodVJ/kqud/UlLl+p5vImZelx4rEvTOnq3+RHn0PlvyGK+pmHrTEWiCajdNep5WHHkv9unHSI9VttW3SPW4vG9TlyahWazW5aPSjBqzlnL4yeoN5O7HicGXKhzovaehSnjz723KErd8l6wylyjbck69V0lO0eOEX0pCVa2XlfBetfFbfaLTs8yIiqZnS/07p6qkqjhJQ98GtKua2em+u/UTqOzxJLAy1aY7QXStFqLbOVOahLtJxai/zIx1VtmpPm0fX7P/ADEkufgZaJpkjXq10LpOvNKezbHutz2t/RCtNfbG/NxxOvton0tOaS4i17mnjG3MiJ+mn6W0x001L0M89oivjGb95211C3jjJ59ry6seKsxuT6lVRXwisVmWlr1rDzvrzqSFOEkmsvKPRpH6q7ljjxzktt4Tql66k2/k8nPl72e1jp1hBMWhASAj1NyYugAWGk3fhzT9DfBk6WZZK7jx7h0brdOdNRTSfsezP/kruHgcjFNbbbahJOJyWiYlOPrMacNStFKEo+6L4skxZGWmo3DzTU+l5p5jtfrjOGelE1t7DCvJ6+SdYaI5+SXlfr6kWrEQ0+VMRuEPUekZRe6nVhJLlqXlkceXBFvXRx/yvurQvtCjLw1B8PKicF+FW/kvdx/kIivaE7V9LWPLVxLttn/9P4Zj/wDl0rG6ufH+dtadWhS6fTcZ4ksMpTi9LvR+ZXJTxaR0ajKk6lduO+UlF5xjHH5noV40TLwuV+TyUv1r9QyWu6C6a3RcakPSUfb5NY4+lafkovPsaknT+hO4aT8tOPmqS9om3SIhnyOX0jxZal0pQlFytJpuGd8JPLfyi0U1PsODH+Qv9XZC202U62xR82cYwTGONu23J1Xbd6Vottbpf4jbUqS7rDcaa/uTNJn6ebl5l7z/AJ8hC1/RY0akvDx4dRKdNrthlsepr/8AW+PPbr7O3LSbC3pYnVbqSXKguI5+S0Y/GGXkZLeR9NfaajCvQqPYobFjHp8YM5pNbx/WVInbI3FSiqu5xjUlHsnzFP6HRMblpe958jxpaFdTtpSlhJqKS9M/H2M5jV4iGOKsxaWLlOPj7lhvOF8Gk13LpvaZq2unV9tN1JvjHGfVlLxv/MOSlPdktrndLc3iEeWybV81Bb2fF/pklPlfU4s0TXx049T4m3N5GC8zwkY0xzafHX31GoecdZ/tBjTThTeX24OiZx4I99lrj49sk+vHtX1epXm5TbeTzc3Itkl6mPFWkaVrOdqQIIEjBImqJi3OUQHJBCz0zVqlGScJNY+Tpw8i2OWOTDW/29M6X/aJF4jW4fbJ6NcuPL9+S8zLw7V9q9Gs9Tp1opwknnsRbFNfXNaZ1qVZrcFnvh+j9GdfGlwZqe7ZaeoOhUW7hZ7vsdlqxaCv1pP1OSq099J545S7p/2MIiY8lnNettqDS9ZcJ7Zvjt9GZWpqXq4L+aX+t3HiU41YYfOJ/wArwViv8Y1jpeYUK1TEluM74/du/Dk0ur+48S2p7X/63NNfXlG2Ovsy4OTM/s2ztzqLScX2fHwazXxhX7TOn72KpVYLhyw/qhSIlHI3MwSjd7JNp4NZiIc+tquzvVG4nPjzZwZxrbe9ZmmlpGvvlls105ta8ceqtWShCKefDjj+plMRXev66cFPGQp6+k8SkWrkq6IwTK3l1So20oUnmpNrLXokL2r9xKsYZiUXRnOpJbvV8tla22reNLvX9bcaao0eIRWN3bc/WRbcV9/pixbjas0aUVLdUlnHO1cuT/4FbQZKeahb3WpyqtRztguMR7JeyHbX0pFIrCy/xKailxGOMR9/l/I2zinXbU6DerPdJJY+Dn5GPcNcMdZ2w37SurFByp0peZ5TafYyvkjDj1/XocfD3ncvIK9dybcnls8e95tO5etWsVjxyKrEAAgmAaAE9GTUqJSUBciEHxlgtEjddAdSeHUjTqS8raw2+x6nFz9o6Wl53KwbjcNV1Zrf4ZZ4+qPUx0618eVNJYd9RTeYTanD0UucfT2Ji8/S/wCqqz0TVZR7Swl2wx7KmSsa0fqs4zluUYxb5eOFkpaFcX+Xa11FxjhPhrDT7MpqWs/6+0G5rKT7IpNZlrW2ku21DbHCfD7rPBasTDPJHb7Qryak/QmdyrFYhzo1NvZ4ZNdotGy1bxtcstO5Z9IcITjnPC/NEalfSXG/wv4v6otG1OiDfXMZZzJfciatKRLE6snvynx8Hm8ml4ncPSwzGvTdOv8Aw5eZNp9/dGOLP0n/AEtkx948a/TdYg15PN7pLlfU9XHelo3EvOvhvE+ule+3P+D7tIvPUritDjC6az/BH6sp3rDT9NpPhq0YrmovokR8jHCY4syeupqcfWUn8srPNpC0cP8A6jXPXVbDjS8ifr6nPl/IfysN8fDr/WVubmVSTlOTk3y23k8zJktkndndWsVjUOJmsQkAAEEAAhOM2wAcSDICogPhNp5Twy1ZmJ3CJjZ11rNVcbm+PU7KcvJr7c2TDVDlqUn3x9i/y7s/01SKGsyj6I0rz7R9qTxqyk/+QZ7xf3Zr89n8SCrXV7S/Ux8+E/Fg6WtwfpP9QnnQmOLBI6xH2n+r/or85b4sSc9Yh/P+on50K/Ehzeqx9pP/AFD5xPFgPWI/hl+pk/OR8WHN6tH8P+5lfnSt8aCfvhfhX3ZHzpPi1caurN9oxKTzbStHHrCJUvZP2+yMbcm0rxjiHGdTd3+/qZzfa2tGptPMW0/dcMrEzH0TDsr6frJsv+23/URoSuJe7KTe3/V/DPFK7k8I6g9NwSMskTCaycQ0LkAAQIAQAAJTSjUEBQFAUkAgQr3v+RerHIjF2RxCwCNgLHIJgbiNETITCYnwuQECCSJRJUQk3JKpCVdkCAAAGQAAAdDuRK1Ps8q1KD+EJQEAoSAgg0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8440" name="Picture 8" descr="http://bi.gazeta.pl/im/9/7553/z7553869Q,Gaz-ziem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92896"/>
            <a:ext cx="317429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270</Words>
  <Application>Microsoft Office PowerPoint</Application>
  <PresentationFormat>Pokaz na ekranie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Wędrówka</vt:lpstr>
      <vt:lpstr>WYBRANE SYBSTANCJE CHEMICZNE I ICH DZIAŁANIE</vt:lpstr>
      <vt:lpstr>Co to jest substancja chemiczna?</vt:lpstr>
      <vt:lpstr>Do właściwości fizycznych należy:</vt:lpstr>
      <vt:lpstr>Slajd 4</vt:lpstr>
      <vt:lpstr>Slajd 5</vt:lpstr>
      <vt:lpstr>Slajd 6</vt:lpstr>
      <vt:lpstr>Wybrane substancje chemiczne i ich właściwości:  Ciało stałe - Złoto</vt:lpstr>
      <vt:lpstr>Ciecz – Alkohol (etanol)</vt:lpstr>
      <vt:lpstr>Gaz ziemny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SYBSTANCJE CHEMICZNE I ICH DZIAŁANIE</dc:title>
  <dc:creator>krzysiek</dc:creator>
  <cp:lastModifiedBy>krzysiek</cp:lastModifiedBy>
  <cp:revision>10</cp:revision>
  <dcterms:created xsi:type="dcterms:W3CDTF">2013-12-11T21:18:56Z</dcterms:created>
  <dcterms:modified xsi:type="dcterms:W3CDTF">2013-12-11T22:44:51Z</dcterms:modified>
</cp:coreProperties>
</file>