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80A74-0A4E-44B0-8810-BBAE1F988CDA}" type="datetimeFigureOut">
              <a:rPr lang="pl-PL" smtClean="0"/>
              <a:t>2013-02-21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CDD3-8B1F-48A8-A9C8-6448C81E2F6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Pulpit\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-93450"/>
            <a:ext cx="6159512" cy="695145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00164" y="3143248"/>
            <a:ext cx="11030032" cy="4029102"/>
          </a:xfrm>
        </p:spPr>
        <p:txBody>
          <a:bodyPr>
            <a:normAutofit/>
          </a:bodyPr>
          <a:lstStyle/>
          <a:p>
            <a:r>
              <a:rPr lang="pl-PL" sz="19900" dirty="0" smtClean="0">
                <a:latin typeface="Gigi" pitchFamily="82" charset="0"/>
              </a:rPr>
              <a:t>WINO</a:t>
            </a:r>
            <a:endParaRPr lang="pl-PL" sz="19900" dirty="0">
              <a:latin typeface="Gigi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wino do czego?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l-PL" dirty="0" smtClean="0"/>
              <a:t>Wino wytrawne, białe i różowe: ryby, owoce morza, drób, wędliny, młode sery. </a:t>
            </a:r>
          </a:p>
          <a:p>
            <a:r>
              <a:rPr lang="pl-PL" dirty="0" smtClean="0"/>
              <a:t>Wino czerwone (młode): czerwone mięso, wędliny, ryby.</a:t>
            </a:r>
          </a:p>
          <a:p>
            <a:r>
              <a:rPr lang="pl-PL" dirty="0" smtClean="0"/>
              <a:t>Czerwone wino wytrawne: czerwone mięso, dziczyzna, ostre sery i potrawy z grzybów. </a:t>
            </a:r>
          </a:p>
          <a:p>
            <a:r>
              <a:rPr lang="pl-PL" dirty="0" smtClean="0"/>
              <a:t>Wino słodkie: ostre sery i desery. </a:t>
            </a:r>
          </a:p>
          <a:p>
            <a:r>
              <a:rPr lang="pl-PL" dirty="0" smtClean="0"/>
              <a:t>Półsłodkie/półwytrawne wino – dania kuchni azjatyckiej.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r>
              <a:rPr lang="pl-PL" b="1" dirty="0" smtClean="0"/>
              <a:t>Wino</a:t>
            </a:r>
            <a:r>
              <a:rPr lang="pl-PL" dirty="0" smtClean="0"/>
              <a:t> – napój alkoholowy uzyskiwany w wyniku fermentacji moszczu z winogron. Proces ten nosi nazwę winifikacji. Proces produkcji jest skomplikowany i ulega modyfikacjom w zależności od producenta i rodzaju wina.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Istnieją setki odmian, smaków i rodzajów wina. Jego smak oraz bukiet zapachowy zależy od rodzaju szczepów winogron, sposobu ich uprawy, klimatu i ziemi, na której się je uprawia oraz od sposobu winifikacji.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 wina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l-PL" dirty="0" smtClean="0"/>
              <a:t>Wino pochodzi z Kaukazu. Uprawą winorośli zajęto się najpierw w Azji Mniejszej, a następnie w Grecji i Italii, skąd wraz </a:t>
            </a:r>
            <a:br>
              <a:rPr lang="pl-PL" dirty="0" smtClean="0"/>
            </a:br>
            <a:r>
              <a:rPr lang="pl-PL" dirty="0" smtClean="0"/>
              <a:t>z rozrostem imperium rzymskiego rozpowszechniła się na terenach dzisiejszej Francji, Hiszpanii, Portugalii, w Dalmacji i północnej Afryce.</a:t>
            </a:r>
            <a:br>
              <a:rPr lang="pl-PL" dirty="0" smtClean="0"/>
            </a:br>
            <a:r>
              <a:rPr lang="pl-PL" dirty="0" smtClean="0"/>
              <a:t>Wyraz </a:t>
            </a:r>
            <a:r>
              <a:rPr lang="pl-PL" i="1" dirty="0" smtClean="0"/>
              <a:t>wino</a:t>
            </a:r>
            <a:r>
              <a:rPr lang="pl-PL" dirty="0" smtClean="0"/>
              <a:t> pochodzi z łaciny, starożytni Rzymianie nazywali ten płyn </a:t>
            </a:r>
            <a:r>
              <a:rPr lang="pl-PL" i="1" dirty="0" smtClean="0"/>
              <a:t>vinum.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Proces winifikacji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Przygotowanie moszczu:</a:t>
            </a:r>
            <a:br>
              <a:rPr lang="pl-PL" b="1" dirty="0" smtClean="0"/>
            </a:br>
            <a:r>
              <a:rPr lang="pl-PL" dirty="0" smtClean="0"/>
              <a:t>Z winogron wyciska się sok na prasach</a:t>
            </a:r>
          </a:p>
          <a:p>
            <a:r>
              <a:rPr lang="pl-PL" b="1" dirty="0" smtClean="0"/>
              <a:t>Fermentacja alkoholowa</a:t>
            </a:r>
          </a:p>
          <a:p>
            <a:r>
              <a:rPr lang="pl-PL" b="1" dirty="0" smtClean="0"/>
              <a:t>Filtrowanie i klarowanie</a:t>
            </a:r>
          </a:p>
          <a:p>
            <a:r>
              <a:rPr lang="pl-PL" b="1" dirty="0" smtClean="0"/>
              <a:t>Dojrzewanie i butelkowanie:</a:t>
            </a:r>
            <a:br>
              <a:rPr lang="pl-PL" b="1" dirty="0" smtClean="0"/>
            </a:br>
            <a:r>
              <a:rPr lang="pl-PL" dirty="0" smtClean="0"/>
              <a:t>Ostatnim procesem przy produkcji wina jest jego dojrzewanie, czyli przechowywanie w odpowiednich warunkach. Pierwszy etap (od pół roku do 3 lat) przeprowadza się zwykle w dębowych lub metalowych beczkach. Następnie przelewa się wino do butelek, w których w odpowiednich warunkach wino może dojrzewać jeszcze latami. Nie wszystkie wina mają jednak potencjał dojrzewania – niektóre pije się niemal natychmiast po wyprodukowaniu.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859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Klasyfikacja win </a:t>
            </a:r>
            <a:r>
              <a:rPr lang="pl-PL" dirty="0"/>
              <a:t>z</a:t>
            </a:r>
            <a:r>
              <a:rPr lang="pl-PL" dirty="0" smtClean="0"/>
              <a:t>e względu na barwę: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5857892"/>
          </a:xfrm>
        </p:spPr>
        <p:txBody>
          <a:bodyPr/>
          <a:lstStyle/>
          <a:p>
            <a:r>
              <a:rPr lang="pl-PL" b="1" dirty="0" smtClean="0"/>
              <a:t>wina białe </a:t>
            </a:r>
            <a:r>
              <a:rPr lang="pl-PL" dirty="0" smtClean="0"/>
              <a:t>o barwie od jasnożółtej lub zielonkawej do brązowej,</a:t>
            </a:r>
          </a:p>
          <a:p>
            <a:r>
              <a:rPr lang="pl-PL" b="1" dirty="0" smtClean="0"/>
              <a:t>wina czerwone </a:t>
            </a:r>
            <a:r>
              <a:rPr lang="pl-PL" dirty="0" smtClean="0"/>
              <a:t>o barwie od różowej do jasnoczerwonej,</a:t>
            </a:r>
          </a:p>
          <a:p>
            <a:r>
              <a:rPr lang="pl-PL" b="1" dirty="0" smtClean="0"/>
              <a:t>wina różowe </a:t>
            </a:r>
            <a:r>
              <a:rPr lang="pl-PL" dirty="0" smtClean="0"/>
              <a:t>o barwie od jasnoczerwonej do ciemnowiśniowej.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Klasyfikacja win ze względu na zawartość cukru: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Wytrawne do 10 g/l</a:t>
            </a:r>
          </a:p>
          <a:p>
            <a:r>
              <a:rPr lang="pl-PL" dirty="0" smtClean="0"/>
              <a:t>Półwytrawne powyżej 10–30 g/l</a:t>
            </a:r>
          </a:p>
          <a:p>
            <a:r>
              <a:rPr lang="pl-PL" dirty="0" smtClean="0"/>
              <a:t>Półsłodkie powyżej 30–60 g/l</a:t>
            </a:r>
          </a:p>
          <a:p>
            <a:r>
              <a:rPr lang="pl-PL" dirty="0" smtClean="0"/>
              <a:t>Słodkie powyżej 60–150 g/l</a:t>
            </a:r>
          </a:p>
          <a:p>
            <a:r>
              <a:rPr lang="pl-PL" dirty="0" smtClean="0"/>
              <a:t>Bardzo słodkie powyżej 150 g/l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Klasyfikacja win Ze względu na zawartość etanolu: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Wina słabe - do 10% obj. </a:t>
            </a:r>
          </a:p>
          <a:p>
            <a:r>
              <a:rPr lang="pl-PL" dirty="0" smtClean="0"/>
              <a:t>Wina średnio mocne - od 10 do 14% obj. </a:t>
            </a:r>
          </a:p>
          <a:p>
            <a:r>
              <a:rPr lang="pl-PL" dirty="0" smtClean="0"/>
              <a:t>Wina mocne - od 14 do 18% obj.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win musujących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szampan – uzyskiwane metodą szampańską i pochodzące z rejonu Szampania,</a:t>
            </a:r>
          </a:p>
          <a:p>
            <a:r>
              <a:rPr lang="pl-PL" dirty="0" smtClean="0"/>
              <a:t>wino szampańskie – uzyskiwane metodą szampańską, ale niewyprodukowane w Szampanii,</a:t>
            </a:r>
          </a:p>
          <a:p>
            <a:r>
              <a:rPr lang="pl-PL" dirty="0" smtClean="0"/>
              <a:t>wino musujące – zwykłe wino nasycone sztucznie dwutlenkiem węgla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306</Words>
  <Application>Microsoft Office PowerPoint</Application>
  <PresentationFormat>Pokaz na ekranie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WINO</vt:lpstr>
      <vt:lpstr>Slajd 2</vt:lpstr>
      <vt:lpstr>Slajd 3</vt:lpstr>
      <vt:lpstr>Historia wina</vt:lpstr>
      <vt:lpstr>Proces winifikacji </vt:lpstr>
      <vt:lpstr>Klasyfikacja win ze względu na barwę: </vt:lpstr>
      <vt:lpstr>Klasyfikacja win ze względu na zawartość cukru:</vt:lpstr>
      <vt:lpstr>Klasyfikacja win Ze względu na zawartość etanolu:</vt:lpstr>
      <vt:lpstr>Rodzaje win musujących</vt:lpstr>
      <vt:lpstr>Jakie wino do czego?</vt:lpstr>
    </vt:vector>
  </TitlesOfParts>
  <Company>PRYWATNY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WINO</dc:title>
  <dc:creator>KOMPUTER</dc:creator>
  <cp:lastModifiedBy>KOMPUTER</cp:lastModifiedBy>
  <cp:revision>4</cp:revision>
  <dcterms:created xsi:type="dcterms:W3CDTF">2013-02-21T10:00:36Z</dcterms:created>
  <dcterms:modified xsi:type="dcterms:W3CDTF">2013-02-21T11:05:44Z</dcterms:modified>
</cp:coreProperties>
</file>