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72" r:id="rId5"/>
    <p:sldId id="274" r:id="rId6"/>
    <p:sldId id="275" r:id="rId7"/>
    <p:sldId id="276" r:id="rId8"/>
    <p:sldId id="277" r:id="rId9"/>
    <p:sldId id="278" r:id="rId10"/>
    <p:sldId id="261" r:id="rId11"/>
    <p:sldId id="258" r:id="rId12"/>
    <p:sldId id="259" r:id="rId13"/>
    <p:sldId id="262" r:id="rId14"/>
    <p:sldId id="271" r:id="rId15"/>
    <p:sldId id="263" r:id="rId16"/>
    <p:sldId id="264" r:id="rId17"/>
    <p:sldId id="265" r:id="rId18"/>
    <p:sldId id="266" r:id="rId19"/>
    <p:sldId id="267" r:id="rId20"/>
    <p:sldId id="268" r:id="rId21"/>
    <p:sldId id="269" r:id="rId22"/>
    <p:sldId id="270" r:id="rId23"/>
    <p:sldId id="273"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628" autoAdjust="0"/>
  </p:normalViewPr>
  <p:slideViewPr>
    <p:cSldViewPr>
      <p:cViewPr varScale="1">
        <p:scale>
          <a:sx n="87" d="100"/>
          <a:sy n="87" d="100"/>
        </p:scale>
        <p:origin x="-72"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2013-05-07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2013-05-07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2013-05-07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t>2013-05-07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2013-05-07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t>2013-05-07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t>2013-05-07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t>2013-05-07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2013-05-07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2013-05-07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2013-05-07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rgbClr val="92D050"/>
            </a:gs>
            <a:gs pos="100000">
              <a:srgbClr val="00B050"/>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2013-05-07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Prostokąt 1"/>
          <p:cNvSpPr/>
          <p:nvPr/>
        </p:nvSpPr>
        <p:spPr>
          <a:xfrm>
            <a:off x="-40230" y="2457805"/>
            <a:ext cx="9252520" cy="1323439"/>
          </a:xfrm>
          <a:prstGeom prst="rect">
            <a:avLst/>
          </a:prstGeom>
          <a:noFill/>
        </p:spPr>
        <p:txBody>
          <a:bodyPr wrap="square" lIns="91440" tIns="45720" rIns="91440" bIns="45720">
            <a:spAutoFit/>
          </a:bodyPr>
          <a:lstStyle/>
          <a:p>
            <a:pPr algn="ctr"/>
            <a:r>
              <a:rPr lang="pl-PL"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Podstawy Recyklingu </a:t>
            </a:r>
            <a:endParaRPr lang="pl-PL"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29596250"/>
      </p:ext>
    </p:extLst>
  </p:cSld>
  <p:clrMapOvr>
    <a:masterClrMapping/>
  </p:clrMapOvr>
  <mc:AlternateContent xmlns:mc="http://schemas.openxmlformats.org/markup-compatibility/2006" xmlns:p14="http://schemas.microsoft.com/office/powerpoint/2010/main">
    <mc:Choice Requires="p14">
      <p:transition spd="slow" p14:dur="30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48905" y="435586"/>
            <a:ext cx="7741996" cy="1569660"/>
          </a:xfrm>
          <a:prstGeom prst="rect">
            <a:avLst/>
          </a:prstGeom>
          <a:noFill/>
        </p:spPr>
        <p:txBody>
          <a:bodyPr wrap="square" rtlCol="0">
            <a:spAutoFit/>
          </a:bodyPr>
          <a:lstStyle/>
          <a:p>
            <a:pPr algn="ctr"/>
            <a:r>
              <a:rPr lang="pl-PL" sz="2400" dirty="0" smtClean="0"/>
              <a:t>Przeciętna rodzina co roku wyrzuca ilość zużytego papieru odpowiadającą 6 dużym drzewom , z których powstał ponadto około :</a:t>
            </a:r>
          </a:p>
          <a:p>
            <a:endParaRPr lang="pl-PL" sz="2400" dirty="0"/>
          </a:p>
        </p:txBody>
      </p:sp>
      <p:sp>
        <p:nvSpPr>
          <p:cNvPr id="5" name="Prostokąt 4"/>
          <p:cNvSpPr/>
          <p:nvPr/>
        </p:nvSpPr>
        <p:spPr>
          <a:xfrm>
            <a:off x="2883758" y="2204864"/>
            <a:ext cx="4034566" cy="523220"/>
          </a:xfrm>
          <a:prstGeom prst="rect">
            <a:avLst/>
          </a:prstGeom>
        </p:spPr>
        <p:txBody>
          <a:bodyPr wrap="none">
            <a:spAutoFit/>
          </a:bodyPr>
          <a:lstStyle/>
          <a:p>
            <a:pPr marL="285750" indent="-285750">
              <a:buFont typeface="Arial" pitchFamily="34" charset="0"/>
              <a:buChar char="•"/>
            </a:pPr>
            <a:r>
              <a:rPr lang="pl-PL" sz="2800" dirty="0" smtClean="0"/>
              <a:t>500 metalowych puszek </a:t>
            </a:r>
            <a:endParaRPr lang="pl-PL" sz="2800" dirty="0"/>
          </a:p>
        </p:txBody>
      </p:sp>
      <p:sp>
        <p:nvSpPr>
          <p:cNvPr id="7" name="Prostokąt 6"/>
          <p:cNvSpPr/>
          <p:nvPr/>
        </p:nvSpPr>
        <p:spPr>
          <a:xfrm>
            <a:off x="2319575" y="3111836"/>
            <a:ext cx="4603953" cy="523220"/>
          </a:xfrm>
          <a:prstGeom prst="rect">
            <a:avLst/>
          </a:prstGeom>
        </p:spPr>
        <p:txBody>
          <a:bodyPr wrap="none">
            <a:spAutoFit/>
          </a:bodyPr>
          <a:lstStyle/>
          <a:p>
            <a:pPr marL="742950" lvl="1" indent="-285750">
              <a:buFont typeface="Arial" pitchFamily="34" charset="0"/>
              <a:buChar char="•"/>
            </a:pPr>
            <a:r>
              <a:rPr lang="pl-PL" sz="2800" dirty="0" smtClean="0"/>
              <a:t>50kg tworzyw sztucznych</a:t>
            </a:r>
            <a:endParaRPr lang="pl-PL" sz="2800" dirty="0"/>
          </a:p>
        </p:txBody>
      </p:sp>
      <p:sp>
        <p:nvSpPr>
          <p:cNvPr id="8" name="Prostokąt 7"/>
          <p:cNvSpPr/>
          <p:nvPr/>
        </p:nvSpPr>
        <p:spPr>
          <a:xfrm>
            <a:off x="3370942" y="4149080"/>
            <a:ext cx="2713226" cy="523220"/>
          </a:xfrm>
          <a:prstGeom prst="rect">
            <a:avLst/>
          </a:prstGeom>
        </p:spPr>
        <p:txBody>
          <a:bodyPr wrap="square">
            <a:spAutoFit/>
          </a:bodyPr>
          <a:lstStyle/>
          <a:p>
            <a:pPr marL="285750" indent="-285750">
              <a:buFont typeface="Arial" pitchFamily="34" charset="0"/>
              <a:buChar char="•"/>
            </a:pPr>
            <a:r>
              <a:rPr lang="pl-PL" sz="2800" dirty="0" smtClean="0"/>
              <a:t>32 kg metali</a:t>
            </a:r>
            <a:endParaRPr lang="pl-PL" sz="2800" dirty="0"/>
          </a:p>
        </p:txBody>
      </p:sp>
      <p:sp>
        <p:nvSpPr>
          <p:cNvPr id="9" name="Prostokąt 8"/>
          <p:cNvSpPr/>
          <p:nvPr/>
        </p:nvSpPr>
        <p:spPr>
          <a:xfrm>
            <a:off x="3552781" y="5289522"/>
            <a:ext cx="2349547" cy="523220"/>
          </a:xfrm>
          <a:prstGeom prst="rect">
            <a:avLst/>
          </a:prstGeom>
        </p:spPr>
        <p:txBody>
          <a:bodyPr wrap="square">
            <a:spAutoFit/>
          </a:bodyPr>
          <a:lstStyle/>
          <a:p>
            <a:pPr marL="285750" indent="-285750">
              <a:buFont typeface="Arial" pitchFamily="34" charset="0"/>
              <a:buChar char="•"/>
            </a:pPr>
            <a:r>
              <a:rPr lang="pl-PL" sz="2800" dirty="0" smtClean="0"/>
              <a:t>47 kg szkła </a:t>
            </a:r>
            <a:endParaRPr lang="pl-PL" sz="2800"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575" y="1728079"/>
            <a:ext cx="1792686" cy="1193212"/>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477" y="2666529"/>
            <a:ext cx="1890083" cy="1417562"/>
          </a:xfrm>
          <a:prstGeom prst="rect">
            <a:avLst/>
          </a:prstGeom>
        </p:spPr>
      </p:pic>
      <p:pic>
        <p:nvPicPr>
          <p:cNvPr id="10" name="Obraz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575" y="3883110"/>
            <a:ext cx="2031037" cy="1406412"/>
          </a:xfrm>
          <a:prstGeom prst="rect">
            <a:avLst/>
          </a:prstGeom>
        </p:spPr>
      </p:pic>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929" y="4797152"/>
            <a:ext cx="1815994" cy="1719782"/>
          </a:xfrm>
          <a:prstGeom prst="rect">
            <a:avLst/>
          </a:prstGeom>
        </p:spPr>
      </p:pic>
    </p:spTree>
    <p:extLst>
      <p:ext uri="{BB962C8B-B14F-4D97-AF65-F5344CB8AC3E}">
        <p14:creationId xmlns:p14="http://schemas.microsoft.com/office/powerpoint/2010/main" val="1958504942"/>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0"/>
                                        <p:tgtEl>
                                          <p:spTgt spid="5"/>
                                        </p:tgtEl>
                                      </p:cBhvr>
                                    </p:animEffect>
                                    <p:anim calcmode="lin" valueType="num">
                                      <p:cBhvr>
                                        <p:cTn id="15" dur="2500" fill="hold"/>
                                        <p:tgtEl>
                                          <p:spTgt spid="5"/>
                                        </p:tgtEl>
                                        <p:attrNameLst>
                                          <p:attrName>ppt_x</p:attrName>
                                        </p:attrNameLst>
                                      </p:cBhvr>
                                      <p:tavLst>
                                        <p:tav tm="0">
                                          <p:val>
                                            <p:strVal val="#ppt_x"/>
                                          </p:val>
                                        </p:tav>
                                        <p:tav tm="100000">
                                          <p:val>
                                            <p:strVal val="#ppt_x"/>
                                          </p:val>
                                        </p:tav>
                                      </p:tavLst>
                                    </p:anim>
                                    <p:anim calcmode="lin" valueType="num">
                                      <p:cBhvr>
                                        <p:cTn id="16" dur="2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500"/>
                                        <p:tgtEl>
                                          <p:spTgt spid="7"/>
                                        </p:tgtEl>
                                      </p:cBhvr>
                                    </p:animEffect>
                                    <p:anim calcmode="lin" valueType="num">
                                      <p:cBhvr>
                                        <p:cTn id="29" dur="2500" fill="hold"/>
                                        <p:tgtEl>
                                          <p:spTgt spid="7"/>
                                        </p:tgtEl>
                                        <p:attrNameLst>
                                          <p:attrName>ppt_x</p:attrName>
                                        </p:attrNameLst>
                                      </p:cBhvr>
                                      <p:tavLst>
                                        <p:tav tm="0">
                                          <p:val>
                                            <p:strVal val="#ppt_x"/>
                                          </p:val>
                                        </p:tav>
                                        <p:tav tm="100000">
                                          <p:val>
                                            <p:strVal val="#ppt_x"/>
                                          </p:val>
                                        </p:tav>
                                      </p:tavLst>
                                    </p:anim>
                                    <p:anim calcmode="lin" valueType="num">
                                      <p:cBhvr>
                                        <p:cTn id="30" dur="2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0"/>
                                        <p:tgtEl>
                                          <p:spTgt spid="8"/>
                                        </p:tgtEl>
                                      </p:cBhvr>
                                    </p:animEffect>
                                    <p:anim calcmode="lin" valueType="num">
                                      <p:cBhvr>
                                        <p:cTn id="43" dur="2500" fill="hold"/>
                                        <p:tgtEl>
                                          <p:spTgt spid="8"/>
                                        </p:tgtEl>
                                        <p:attrNameLst>
                                          <p:attrName>ppt_x</p:attrName>
                                        </p:attrNameLst>
                                      </p:cBhvr>
                                      <p:tavLst>
                                        <p:tav tm="0">
                                          <p:val>
                                            <p:strVal val="#ppt_x"/>
                                          </p:val>
                                        </p:tav>
                                        <p:tav tm="100000">
                                          <p:val>
                                            <p:strVal val="#ppt_x"/>
                                          </p:val>
                                        </p:tav>
                                      </p:tavLst>
                                    </p:anim>
                                    <p:anim calcmode="lin" valueType="num">
                                      <p:cBhvr>
                                        <p:cTn id="44" dur="2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0"/>
                                        <p:tgtEl>
                                          <p:spTgt spid="9"/>
                                        </p:tgtEl>
                                      </p:cBhvr>
                                    </p:animEffect>
                                    <p:anim calcmode="lin" valueType="num">
                                      <p:cBhvr>
                                        <p:cTn id="57" dur="2500" fill="hold"/>
                                        <p:tgtEl>
                                          <p:spTgt spid="9"/>
                                        </p:tgtEl>
                                        <p:attrNameLst>
                                          <p:attrName>ppt_x</p:attrName>
                                        </p:attrNameLst>
                                      </p:cBhvr>
                                      <p:tavLst>
                                        <p:tav tm="0">
                                          <p:val>
                                            <p:strVal val="#ppt_x"/>
                                          </p:val>
                                        </p:tav>
                                        <p:tav tm="100000">
                                          <p:val>
                                            <p:strVal val="#ppt_x"/>
                                          </p:val>
                                        </p:tav>
                                      </p:tavLst>
                                    </p:anim>
                                    <p:anim calcmode="lin" valueType="num">
                                      <p:cBhvr>
                                        <p:cTn id="58" dur="2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1628800"/>
            <a:ext cx="8784976" cy="2739211"/>
          </a:xfrm>
          <a:prstGeom prst="rect">
            <a:avLst/>
          </a:prstGeom>
        </p:spPr>
        <p:txBody>
          <a:bodyPr wrap="square">
            <a:spAutoFit/>
          </a:bodyPr>
          <a:lstStyle/>
          <a:p>
            <a:pPr algn="ctr"/>
            <a:r>
              <a:rPr lang="pl-PL" sz="3200" b="1" dirty="0"/>
              <a:t>Recykling</a:t>
            </a:r>
            <a:r>
              <a:rPr lang="pl-PL" sz="2800" dirty="0"/>
              <a:t> odbywa się w dwóch obszarach: produkowania dóbr oraz późniejszego powstawania z nich odpadów. Założenia recyklingu zakładają wymuszanie odpowiednich postaw producentów dóbr, sprzyjających produkcji materiałów jak najbardziej </a:t>
            </a:r>
            <a:r>
              <a:rPr lang="pl-PL" sz="2800" dirty="0" smtClean="0"/>
              <a:t>odzyskiwalnych </a:t>
            </a:r>
            <a:r>
              <a:rPr lang="pl-PL" sz="2800" dirty="0"/>
              <a:t>oraz tworzenie odpowiednich zachowań u odbiorców tych dóbr.</a:t>
            </a:r>
          </a:p>
        </p:txBody>
      </p:sp>
    </p:spTree>
    <p:extLst>
      <p:ext uri="{BB962C8B-B14F-4D97-AF65-F5344CB8AC3E}">
        <p14:creationId xmlns:p14="http://schemas.microsoft.com/office/powerpoint/2010/main" val="625374916"/>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41540" y="260648"/>
            <a:ext cx="8568952" cy="707886"/>
          </a:xfrm>
          <a:prstGeom prst="rect">
            <a:avLst/>
          </a:prstGeom>
        </p:spPr>
        <p:txBody>
          <a:bodyPr wrap="square">
            <a:spAutoFit/>
          </a:bodyPr>
          <a:lstStyle/>
          <a:p>
            <a:r>
              <a:rPr lang="pl-PL" sz="2000" b="1" dirty="0"/>
              <a:t>Recykling</a:t>
            </a:r>
            <a:r>
              <a:rPr lang="pl-PL" sz="2000" dirty="0"/>
              <a:t> jest systemem organizacji obiegu materiałów, które mogą być wielokrotnie przetwarzane. W skład systemu wchodzą elementy:</a:t>
            </a:r>
          </a:p>
        </p:txBody>
      </p:sp>
      <p:sp>
        <p:nvSpPr>
          <p:cNvPr id="3" name="Prostokąt 2"/>
          <p:cNvSpPr/>
          <p:nvPr/>
        </p:nvSpPr>
        <p:spPr>
          <a:xfrm>
            <a:off x="827584" y="1988840"/>
            <a:ext cx="7617963" cy="400110"/>
          </a:xfrm>
          <a:prstGeom prst="rect">
            <a:avLst/>
          </a:prstGeom>
        </p:spPr>
        <p:txBody>
          <a:bodyPr wrap="square">
            <a:spAutoFit/>
          </a:bodyPr>
          <a:lstStyle/>
          <a:p>
            <a:pPr marL="285750" indent="-285750">
              <a:buFont typeface="Arial" pitchFamily="34" charset="0"/>
              <a:buChar char="•"/>
            </a:pPr>
            <a:r>
              <a:rPr lang="pl-PL" sz="2000" dirty="0"/>
              <a:t>właściwa polityka ustawodawcza państwa sprzyjająca recyklingowi</a:t>
            </a:r>
          </a:p>
        </p:txBody>
      </p:sp>
      <p:sp>
        <p:nvSpPr>
          <p:cNvPr id="4" name="Prostokąt 3"/>
          <p:cNvSpPr/>
          <p:nvPr/>
        </p:nvSpPr>
        <p:spPr>
          <a:xfrm>
            <a:off x="827584" y="3212976"/>
            <a:ext cx="7524328" cy="707886"/>
          </a:xfrm>
          <a:prstGeom prst="rect">
            <a:avLst/>
          </a:prstGeom>
        </p:spPr>
        <p:txBody>
          <a:bodyPr wrap="square">
            <a:spAutoFit/>
          </a:bodyPr>
          <a:lstStyle/>
          <a:p>
            <a:pPr marL="285750" indent="-285750">
              <a:buFont typeface="Arial" pitchFamily="34" charset="0"/>
              <a:buChar char="•"/>
            </a:pPr>
            <a:r>
              <a:rPr lang="pl-PL" sz="2000" dirty="0"/>
              <a:t>rozwój technologii przetwarzania odpadów, przede wszystkim w celu wykorzystania jak największej ich części</a:t>
            </a:r>
            <a:r>
              <a:rPr lang="pl-PL" dirty="0"/>
              <a:t>,</a:t>
            </a:r>
          </a:p>
        </p:txBody>
      </p:sp>
      <p:sp>
        <p:nvSpPr>
          <p:cNvPr id="5" name="Prostokąt 4"/>
          <p:cNvSpPr/>
          <p:nvPr/>
        </p:nvSpPr>
        <p:spPr>
          <a:xfrm>
            <a:off x="867226" y="4797152"/>
            <a:ext cx="7128792" cy="707886"/>
          </a:xfrm>
          <a:prstGeom prst="rect">
            <a:avLst/>
          </a:prstGeom>
        </p:spPr>
        <p:txBody>
          <a:bodyPr wrap="square">
            <a:spAutoFit/>
          </a:bodyPr>
          <a:lstStyle/>
          <a:p>
            <a:pPr marL="285750" indent="-285750">
              <a:buFont typeface="Arial" pitchFamily="34" charset="0"/>
              <a:buChar char="•"/>
            </a:pPr>
            <a:r>
              <a:rPr lang="pl-PL" sz="2000" dirty="0"/>
              <a:t>projektowanie dóbr z możliwie najszerszym wykorzystaniem w nich materiałów podatnych na recykling,</a:t>
            </a:r>
          </a:p>
        </p:txBody>
      </p:sp>
    </p:spTree>
    <p:extLst>
      <p:ext uri="{BB962C8B-B14F-4D97-AF65-F5344CB8AC3E}">
        <p14:creationId xmlns:p14="http://schemas.microsoft.com/office/powerpoint/2010/main" val="819029832"/>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8"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2" presetClass="entr" presetSubtype="8" fill="hold" grpId="0" nodeType="afterEffect">
                                  <p:stCondLst>
                                    <p:cond delay="20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7000"/>
                            </p:stCondLst>
                            <p:childTnLst>
                              <p:par>
                                <p:cTn id="21" presetID="2" presetClass="entr" presetSubtype="8" fill="hold" grpId="0" nodeType="afterEffect">
                                  <p:stCondLst>
                                    <p:cond delay="2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0-#ppt_w/2"/>
                                          </p:val>
                                        </p:tav>
                                        <p:tav tm="100000">
                                          <p:val>
                                            <p:strVal val="#ppt_x"/>
                                          </p:val>
                                        </p:tav>
                                      </p:tavLst>
                                    </p:anim>
                                    <p:anim calcmode="lin" valueType="num">
                                      <p:cBhvr additive="base">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81" y="4581128"/>
            <a:ext cx="7846617" cy="109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101" y="2420889"/>
            <a:ext cx="7645434" cy="111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35" y="813453"/>
            <a:ext cx="757690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08612"/>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0-#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200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1000" fill="hold"/>
                                        <p:tgtEl>
                                          <p:spTgt spid="3074"/>
                                        </p:tgtEl>
                                        <p:attrNameLst>
                                          <p:attrName>ppt_x</p:attrName>
                                        </p:attrNameLst>
                                      </p:cBhvr>
                                      <p:tavLst>
                                        <p:tav tm="0">
                                          <p:val>
                                            <p:strVal val="0-#ppt_w/2"/>
                                          </p:val>
                                        </p:tav>
                                        <p:tav tm="100000">
                                          <p:val>
                                            <p:strVal val="#ppt_x"/>
                                          </p:val>
                                        </p:tav>
                                      </p:tavLst>
                                    </p:anim>
                                    <p:anim calcmode="lin" valueType="num">
                                      <p:cBhvr additive="base">
                                        <p:cTn id="13" dur="1000" fill="hold"/>
                                        <p:tgtEl>
                                          <p:spTgt spid="3074"/>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200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1000" fill="hold"/>
                                        <p:tgtEl>
                                          <p:spTgt spid="1026"/>
                                        </p:tgtEl>
                                        <p:attrNameLst>
                                          <p:attrName>ppt_x</p:attrName>
                                        </p:attrNameLst>
                                      </p:cBhvr>
                                      <p:tavLst>
                                        <p:tav tm="0">
                                          <p:val>
                                            <p:strVal val="0-#ppt_w/2"/>
                                          </p:val>
                                        </p:tav>
                                        <p:tav tm="100000">
                                          <p:val>
                                            <p:strVal val="#ppt_x"/>
                                          </p:val>
                                        </p:tav>
                                      </p:tavLst>
                                    </p:anim>
                                    <p:anim calcmode="lin" valueType="num">
                                      <p:cBhvr additive="base">
                                        <p:cTn id="18"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77" y="4234269"/>
            <a:ext cx="8346998" cy="96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49" y="2377322"/>
            <a:ext cx="8662095" cy="88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57" y="908720"/>
            <a:ext cx="8173592" cy="91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014903"/>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1000" fill="hold"/>
                                        <p:tgtEl>
                                          <p:spTgt spid="2052"/>
                                        </p:tgtEl>
                                        <p:attrNameLst>
                                          <p:attrName>ppt_x</p:attrName>
                                        </p:attrNameLst>
                                      </p:cBhvr>
                                      <p:tavLst>
                                        <p:tav tm="0">
                                          <p:val>
                                            <p:strVal val="0-#ppt_w/2"/>
                                          </p:val>
                                        </p:tav>
                                        <p:tav tm="100000">
                                          <p:val>
                                            <p:strVal val="#ppt_x"/>
                                          </p:val>
                                        </p:tav>
                                      </p:tavLst>
                                    </p:anim>
                                    <p:anim calcmode="lin" valueType="num">
                                      <p:cBhvr additive="base">
                                        <p:cTn id="8" dur="1000" fill="hold"/>
                                        <p:tgtEl>
                                          <p:spTgt spid="205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200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1000" fill="hold"/>
                                        <p:tgtEl>
                                          <p:spTgt spid="2051"/>
                                        </p:tgtEl>
                                        <p:attrNameLst>
                                          <p:attrName>ppt_x</p:attrName>
                                        </p:attrNameLst>
                                      </p:cBhvr>
                                      <p:tavLst>
                                        <p:tav tm="0">
                                          <p:val>
                                            <p:strVal val="0-#ppt_w/2"/>
                                          </p:val>
                                        </p:tav>
                                        <p:tav tm="100000">
                                          <p:val>
                                            <p:strVal val="#ppt_x"/>
                                          </p:val>
                                        </p:tav>
                                      </p:tavLst>
                                    </p:anim>
                                    <p:anim calcmode="lin" valueType="num">
                                      <p:cBhvr additive="base">
                                        <p:cTn id="13" dur="1000" fill="hold"/>
                                        <p:tgtEl>
                                          <p:spTgt spid="2051"/>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200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1000" fill="hold"/>
                                        <p:tgtEl>
                                          <p:spTgt spid="2050"/>
                                        </p:tgtEl>
                                        <p:attrNameLst>
                                          <p:attrName>ppt_x</p:attrName>
                                        </p:attrNameLst>
                                      </p:cBhvr>
                                      <p:tavLst>
                                        <p:tav tm="0">
                                          <p:val>
                                            <p:strVal val="0-#ppt_w/2"/>
                                          </p:val>
                                        </p:tav>
                                        <p:tav tm="100000">
                                          <p:val>
                                            <p:strVal val="#ppt_x"/>
                                          </p:val>
                                        </p:tav>
                                      </p:tavLst>
                                    </p:anim>
                                    <p:anim calcmode="lin" valueType="num">
                                      <p:cBhvr additive="base">
                                        <p:cTn id="18"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474" y="1255485"/>
            <a:ext cx="1190688" cy="1513588"/>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6" y="3489889"/>
            <a:ext cx="1331640" cy="1331640"/>
          </a:xfrm>
          <a:prstGeom prst="rect">
            <a:avLst/>
          </a:prstGeom>
        </p:spPr>
      </p:pic>
      <p:sp>
        <p:nvSpPr>
          <p:cNvPr id="2" name="Prostokąt 1"/>
          <p:cNvSpPr/>
          <p:nvPr/>
        </p:nvSpPr>
        <p:spPr>
          <a:xfrm>
            <a:off x="283987" y="692696"/>
            <a:ext cx="8640960" cy="1200329"/>
          </a:xfrm>
          <a:prstGeom prst="rect">
            <a:avLst/>
          </a:prstGeom>
        </p:spPr>
        <p:txBody>
          <a:bodyPr wrap="square">
            <a:spAutoFit/>
          </a:bodyPr>
          <a:lstStyle/>
          <a:p>
            <a:endParaRPr lang="pl-PL" dirty="0"/>
          </a:p>
          <a:p>
            <a:pPr marL="342900" indent="-342900" algn="ctr">
              <a:buAutoNum type="arabicPeriod"/>
            </a:pPr>
            <a:r>
              <a:rPr lang="pl-PL" dirty="0" smtClean="0"/>
              <a:t>Ponowne </a:t>
            </a:r>
            <a:r>
              <a:rPr lang="pl-PL" dirty="0"/>
              <a:t>zastosowanie - </a:t>
            </a:r>
            <a:r>
              <a:rPr lang="pl-PL" dirty="0" smtClean="0"/>
              <a:t>powtarzające się </a:t>
            </a:r>
            <a:r>
              <a:rPr lang="pl-PL" dirty="0"/>
              <a:t>zastosowanie materiału lub produktu w tym samym celu (np. bieżnikowanie opon, butelki na wymianę</a:t>
            </a:r>
            <a:r>
              <a:rPr lang="pl-PL" dirty="0" smtClean="0"/>
              <a:t>)</a:t>
            </a:r>
          </a:p>
          <a:p>
            <a:endParaRPr lang="pl-PL" dirty="0"/>
          </a:p>
        </p:txBody>
      </p:sp>
      <p:sp>
        <p:nvSpPr>
          <p:cNvPr id="3" name="Prostokąt 2"/>
          <p:cNvSpPr/>
          <p:nvPr/>
        </p:nvSpPr>
        <p:spPr>
          <a:xfrm>
            <a:off x="109527" y="2580572"/>
            <a:ext cx="8780930" cy="1754326"/>
          </a:xfrm>
          <a:prstGeom prst="rect">
            <a:avLst/>
          </a:prstGeom>
        </p:spPr>
        <p:txBody>
          <a:bodyPr wrap="square">
            <a:spAutoFit/>
          </a:bodyPr>
          <a:lstStyle/>
          <a:p>
            <a:pPr algn="ctr"/>
            <a:r>
              <a:rPr lang="pl-PL" dirty="0"/>
              <a:t>2. </a:t>
            </a:r>
            <a:r>
              <a:rPr lang="pl-PL" dirty="0" smtClean="0"/>
              <a:t>  Dalsze </a:t>
            </a:r>
            <a:r>
              <a:rPr lang="pl-PL" dirty="0"/>
              <a:t>zastosowanie - użycie odpadów do nowych zastosowań po odpowiedniej przeróbce fizycznej, chemicznej lub biologicznej (np. granulacja zużytych tworzyw sztucznych i opon, gdzie granulat jest stosowany jako wypełniacz w materiałach budowlanych </a:t>
            </a:r>
          </a:p>
          <a:p>
            <a:endParaRPr lang="pl-PL" dirty="0"/>
          </a:p>
          <a:p>
            <a:endParaRPr lang="pl-PL" dirty="0"/>
          </a:p>
          <a:p>
            <a:endParaRPr lang="pl-PL" dirty="0"/>
          </a:p>
        </p:txBody>
      </p:sp>
      <p:sp>
        <p:nvSpPr>
          <p:cNvPr id="4" name="Prostokąt 3"/>
          <p:cNvSpPr/>
          <p:nvPr/>
        </p:nvSpPr>
        <p:spPr>
          <a:xfrm>
            <a:off x="323528" y="4816949"/>
            <a:ext cx="8352928" cy="646331"/>
          </a:xfrm>
          <a:prstGeom prst="rect">
            <a:avLst/>
          </a:prstGeom>
        </p:spPr>
        <p:txBody>
          <a:bodyPr wrap="square">
            <a:spAutoFit/>
          </a:bodyPr>
          <a:lstStyle/>
          <a:p>
            <a:pPr algn="ctr"/>
            <a:r>
              <a:rPr lang="pl-PL" dirty="0"/>
              <a:t>3. </a:t>
            </a:r>
            <a:r>
              <a:rPr lang="pl-PL" dirty="0" smtClean="0"/>
              <a:t> Ponowne </a:t>
            </a:r>
            <a:r>
              <a:rPr lang="pl-PL" dirty="0"/>
              <a:t>zużytkowanie - odzyskiwanie odpadów chemicznych ze śmieci i ponowne wprowadzenie ich do produkcji (np. użycie wraków samochodowych w stalowniach)</a:t>
            </a:r>
          </a:p>
        </p:txBody>
      </p:sp>
      <p:sp>
        <p:nvSpPr>
          <p:cNvPr id="5" name="Prostokąt 4"/>
          <p:cNvSpPr/>
          <p:nvPr/>
        </p:nvSpPr>
        <p:spPr>
          <a:xfrm>
            <a:off x="309194" y="237182"/>
            <a:ext cx="8478218" cy="461665"/>
          </a:xfrm>
          <a:prstGeom prst="rect">
            <a:avLst/>
          </a:prstGeom>
        </p:spPr>
        <p:txBody>
          <a:bodyPr wrap="none">
            <a:spAutoFit/>
          </a:bodyPr>
          <a:lstStyle/>
          <a:p>
            <a:r>
              <a:rPr lang="pl-PL" sz="2400" dirty="0"/>
              <a:t>Sens recyklingu można przedstawić w kilku zasadniczych </a:t>
            </a:r>
            <a:r>
              <a:rPr lang="pl-PL" sz="2400" dirty="0" smtClean="0"/>
              <a:t>punktach:</a:t>
            </a:r>
            <a:endParaRPr lang="pl-PL" sz="2400" dirty="0"/>
          </a:p>
        </p:txBody>
      </p:sp>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503" y="5389242"/>
            <a:ext cx="3668882" cy="1297080"/>
          </a:xfrm>
          <a:prstGeom prst="rect">
            <a:avLst/>
          </a:prstGeom>
        </p:spPr>
      </p:pic>
    </p:spTree>
    <p:extLst>
      <p:ext uri="{BB962C8B-B14F-4D97-AF65-F5344CB8AC3E}">
        <p14:creationId xmlns:p14="http://schemas.microsoft.com/office/powerpoint/2010/main" val="1406200621"/>
      </p:ext>
    </p:extLst>
  </p:cSld>
  <p:clrMapOvr>
    <a:masterClrMapping/>
  </p:clrMapOvr>
  <mc:AlternateContent xmlns:mc="http://schemas.openxmlformats.org/markup-compatibility/2006">
    <mc:Choice xmlns:p14="http://schemas.microsoft.com/office/powerpoint/2010/main" Requires="p14">
      <p:transition spd="slow" p14:dur="3000" advClick="0" advTm="22000">
        <p14:reveal/>
      </p:transition>
    </mc:Choice>
    <mc:Fallback>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8"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750" fill="hold"/>
                                        <p:tgtEl>
                                          <p:spTgt spid="2"/>
                                        </p:tgtEl>
                                        <p:attrNameLst>
                                          <p:attrName>ppt_x</p:attrName>
                                        </p:attrNameLst>
                                      </p:cBhvr>
                                      <p:tavLst>
                                        <p:tav tm="0">
                                          <p:val>
                                            <p:strVal val="0-#ppt_w/2"/>
                                          </p:val>
                                        </p:tav>
                                        <p:tav tm="100000">
                                          <p:val>
                                            <p:strVal val="#ppt_x"/>
                                          </p:val>
                                        </p:tav>
                                      </p:tavLst>
                                    </p:anim>
                                    <p:anim calcmode="lin" valueType="num">
                                      <p:cBhvr additive="base">
                                        <p:cTn id="14" dur="175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5750"/>
                            </p:stCondLst>
                            <p:childTnLst>
                              <p:par>
                                <p:cTn id="16" presetID="53" presetClass="entr" presetSubtype="16" fill="hold" nodeType="afterEffect">
                                  <p:stCondLst>
                                    <p:cond delay="1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par>
                          <p:cTn id="21" fill="hold">
                            <p:stCondLst>
                              <p:cond delay="7750"/>
                            </p:stCondLst>
                            <p:childTnLst>
                              <p:par>
                                <p:cTn id="22" presetID="2" presetClass="entr" presetSubtype="2" fill="hold" grpId="0" nodeType="after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750" fill="hold"/>
                                        <p:tgtEl>
                                          <p:spTgt spid="3"/>
                                        </p:tgtEl>
                                        <p:attrNameLst>
                                          <p:attrName>ppt_x</p:attrName>
                                        </p:attrNameLst>
                                      </p:cBhvr>
                                      <p:tavLst>
                                        <p:tav tm="0">
                                          <p:val>
                                            <p:strVal val="1+#ppt_w/2"/>
                                          </p:val>
                                        </p:tav>
                                        <p:tav tm="100000">
                                          <p:val>
                                            <p:strVal val="#ppt_x"/>
                                          </p:val>
                                        </p:tav>
                                      </p:tavLst>
                                    </p:anim>
                                    <p:anim calcmode="lin" valueType="num">
                                      <p:cBhvr additive="base">
                                        <p:cTn id="25" dur="1750" fill="hold"/>
                                        <p:tgtEl>
                                          <p:spTgt spid="3"/>
                                        </p:tgtEl>
                                        <p:attrNameLst>
                                          <p:attrName>ppt_y</p:attrName>
                                        </p:attrNameLst>
                                      </p:cBhvr>
                                      <p:tavLst>
                                        <p:tav tm="0">
                                          <p:val>
                                            <p:strVal val="#ppt_y"/>
                                          </p:val>
                                        </p:tav>
                                        <p:tav tm="100000">
                                          <p:val>
                                            <p:strVal val="#ppt_y"/>
                                          </p:val>
                                        </p:tav>
                                      </p:tavLst>
                                    </p:anim>
                                  </p:childTnLst>
                                </p:cTn>
                              </p:par>
                            </p:childTnLst>
                          </p:cTn>
                        </p:par>
                        <p:par>
                          <p:cTn id="26" fill="hold">
                            <p:stCondLst>
                              <p:cond delay="10500"/>
                            </p:stCondLst>
                            <p:childTnLst>
                              <p:par>
                                <p:cTn id="27" presetID="53" presetClass="entr" presetSubtype="16" fill="hold" nodeType="after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Effect transition="in" filter="fade">
                                      <p:cBhvr>
                                        <p:cTn id="31" dur="1000"/>
                                        <p:tgtEl>
                                          <p:spTgt spid="6"/>
                                        </p:tgtEl>
                                      </p:cBhvr>
                                    </p:animEffect>
                                  </p:childTnLst>
                                </p:cTn>
                              </p:par>
                            </p:childTnLst>
                          </p:cTn>
                        </p:par>
                        <p:par>
                          <p:cTn id="32" fill="hold">
                            <p:stCondLst>
                              <p:cond delay="12500"/>
                            </p:stCondLst>
                            <p:childTnLst>
                              <p:par>
                                <p:cTn id="33" presetID="2" presetClass="entr" presetSubtype="2" fill="hold" grpId="0" nodeType="afterEffect">
                                  <p:stCondLst>
                                    <p:cond delay="10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750" fill="hold"/>
                                        <p:tgtEl>
                                          <p:spTgt spid="4"/>
                                        </p:tgtEl>
                                        <p:attrNameLst>
                                          <p:attrName>ppt_x</p:attrName>
                                        </p:attrNameLst>
                                      </p:cBhvr>
                                      <p:tavLst>
                                        <p:tav tm="0">
                                          <p:val>
                                            <p:strVal val="1+#ppt_w/2"/>
                                          </p:val>
                                        </p:tav>
                                        <p:tav tm="100000">
                                          <p:val>
                                            <p:strVal val="#ppt_x"/>
                                          </p:val>
                                        </p:tav>
                                      </p:tavLst>
                                    </p:anim>
                                    <p:anim calcmode="lin" valueType="num">
                                      <p:cBhvr additive="base">
                                        <p:cTn id="36" dur="1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64924" y="404664"/>
            <a:ext cx="6678488" cy="1077218"/>
          </a:xfrm>
          <a:prstGeom prst="rect">
            <a:avLst/>
          </a:prstGeom>
        </p:spPr>
        <p:txBody>
          <a:bodyPr wrap="square">
            <a:spAutoFit/>
          </a:bodyPr>
          <a:lstStyle/>
          <a:p>
            <a:pPr algn="ctr"/>
            <a:r>
              <a:rPr lang="pl-PL" sz="3200" dirty="0"/>
              <a:t>Ze względu na rodzaj stosowanych technologii wyodrębnia się recykling:</a:t>
            </a:r>
          </a:p>
        </p:txBody>
      </p:sp>
      <p:sp>
        <p:nvSpPr>
          <p:cNvPr id="3" name="Prostokąt 2"/>
          <p:cNvSpPr/>
          <p:nvPr/>
        </p:nvSpPr>
        <p:spPr>
          <a:xfrm>
            <a:off x="2411760" y="2060848"/>
            <a:ext cx="4055194" cy="523220"/>
          </a:xfrm>
          <a:prstGeom prst="rect">
            <a:avLst/>
          </a:prstGeom>
        </p:spPr>
        <p:txBody>
          <a:bodyPr wrap="square">
            <a:spAutoFit/>
          </a:bodyPr>
          <a:lstStyle/>
          <a:p>
            <a:pPr marL="457200" indent="-457200" algn="ctr">
              <a:buFont typeface="Arial" pitchFamily="34" charset="0"/>
              <a:buChar char="•"/>
            </a:pPr>
            <a:r>
              <a:rPr lang="pl-PL" sz="2800" dirty="0" smtClean="0"/>
              <a:t>chemiczny </a:t>
            </a:r>
            <a:endParaRPr lang="pl-PL" sz="2800" dirty="0"/>
          </a:p>
        </p:txBody>
      </p:sp>
      <p:sp>
        <p:nvSpPr>
          <p:cNvPr id="4" name="Prostokąt 3"/>
          <p:cNvSpPr/>
          <p:nvPr/>
        </p:nvSpPr>
        <p:spPr>
          <a:xfrm>
            <a:off x="2866554" y="2731477"/>
            <a:ext cx="3600400" cy="523220"/>
          </a:xfrm>
          <a:prstGeom prst="rect">
            <a:avLst/>
          </a:prstGeom>
        </p:spPr>
        <p:txBody>
          <a:bodyPr wrap="square">
            <a:spAutoFit/>
          </a:bodyPr>
          <a:lstStyle/>
          <a:p>
            <a:pPr marL="457200" indent="-457200" algn="ctr">
              <a:buFont typeface="Arial" pitchFamily="34" charset="0"/>
              <a:buChar char="•"/>
            </a:pPr>
            <a:r>
              <a:rPr lang="pl-PL" sz="2800" dirty="0" smtClean="0"/>
              <a:t>energetyczny</a:t>
            </a:r>
            <a:r>
              <a:rPr lang="pl-PL" dirty="0" smtClean="0"/>
              <a:t> </a:t>
            </a:r>
            <a:endParaRPr lang="pl-PL" dirty="0"/>
          </a:p>
        </p:txBody>
      </p:sp>
      <p:sp>
        <p:nvSpPr>
          <p:cNvPr id="5" name="Prostokąt 4"/>
          <p:cNvSpPr/>
          <p:nvPr/>
        </p:nvSpPr>
        <p:spPr>
          <a:xfrm>
            <a:off x="3203848" y="3356992"/>
            <a:ext cx="2664296" cy="523220"/>
          </a:xfrm>
          <a:prstGeom prst="rect">
            <a:avLst/>
          </a:prstGeom>
        </p:spPr>
        <p:txBody>
          <a:bodyPr wrap="square">
            <a:spAutoFit/>
          </a:bodyPr>
          <a:lstStyle/>
          <a:p>
            <a:pPr marL="457200" indent="-457200" algn="ctr">
              <a:buFont typeface="Arial" pitchFamily="34" charset="0"/>
              <a:buChar char="•"/>
            </a:pPr>
            <a:r>
              <a:rPr lang="pl-PL" sz="2800" dirty="0" smtClean="0"/>
              <a:t>surowcowy</a:t>
            </a:r>
            <a:r>
              <a:rPr lang="pl-PL" dirty="0" smtClean="0"/>
              <a:t> </a:t>
            </a:r>
            <a:endParaRPr lang="pl-PL" dirty="0"/>
          </a:p>
        </p:txBody>
      </p:sp>
      <p:sp>
        <p:nvSpPr>
          <p:cNvPr id="6" name="Prostokąt 5"/>
          <p:cNvSpPr/>
          <p:nvPr/>
        </p:nvSpPr>
        <p:spPr>
          <a:xfrm>
            <a:off x="3368925" y="4005064"/>
            <a:ext cx="2470485" cy="523220"/>
          </a:xfrm>
          <a:prstGeom prst="rect">
            <a:avLst/>
          </a:prstGeom>
        </p:spPr>
        <p:txBody>
          <a:bodyPr wrap="none">
            <a:spAutoFit/>
          </a:bodyPr>
          <a:lstStyle/>
          <a:p>
            <a:pPr marL="457200" indent="-457200">
              <a:buFont typeface="Arial" pitchFamily="34" charset="0"/>
              <a:buChar char="•"/>
            </a:pPr>
            <a:r>
              <a:rPr lang="pl-PL" sz="2800" dirty="0" smtClean="0"/>
              <a:t>materiałowy</a:t>
            </a:r>
            <a:endParaRPr lang="pl-PL" sz="2800" dirty="0"/>
          </a:p>
        </p:txBody>
      </p:sp>
      <p:sp>
        <p:nvSpPr>
          <p:cNvPr id="7" name="Prostokąt 6"/>
          <p:cNvSpPr/>
          <p:nvPr/>
        </p:nvSpPr>
        <p:spPr>
          <a:xfrm>
            <a:off x="3382619" y="4653136"/>
            <a:ext cx="2187778" cy="523220"/>
          </a:xfrm>
          <a:prstGeom prst="rect">
            <a:avLst/>
          </a:prstGeom>
        </p:spPr>
        <p:txBody>
          <a:bodyPr wrap="none">
            <a:spAutoFit/>
          </a:bodyPr>
          <a:lstStyle/>
          <a:p>
            <a:pPr marL="285750" indent="-285750" algn="ctr">
              <a:buFont typeface="Arial" pitchFamily="34" charset="0"/>
              <a:buChar char="•"/>
            </a:pPr>
            <a:r>
              <a:rPr lang="pl-PL" sz="2800" dirty="0"/>
              <a:t> </a:t>
            </a:r>
            <a:r>
              <a:rPr lang="pl-PL" sz="2800" dirty="0" smtClean="0"/>
              <a:t> organiczny</a:t>
            </a:r>
            <a:endParaRPr lang="pl-PL" sz="2800" dirty="0"/>
          </a:p>
        </p:txBody>
      </p:sp>
    </p:spTree>
    <p:extLst>
      <p:ext uri="{BB962C8B-B14F-4D97-AF65-F5344CB8AC3E}">
        <p14:creationId xmlns:p14="http://schemas.microsoft.com/office/powerpoint/2010/main" val="327297251"/>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 presetClass="entr" presetSubtype="4"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3500"/>
                            </p:stCondLst>
                            <p:childTnLst>
                              <p:par>
                                <p:cTn id="16" presetID="2" presetClass="entr" presetSubtype="4" fill="hold" grpId="0" nodeType="afterEffect">
                                  <p:stCondLst>
                                    <p:cond delay="75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525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6250"/>
                            </p:stCondLst>
                            <p:childTnLst>
                              <p:par>
                                <p:cTn id="26" presetID="2" presetClass="entr" presetSubtype="4" fill="hold" grpId="0" nodeType="afterEffect">
                                  <p:stCondLst>
                                    <p:cond delay="7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8000"/>
                            </p:stCondLst>
                            <p:childTnLst>
                              <p:par>
                                <p:cTn id="31" presetID="2" presetClass="entr" presetSubtype="4" fill="hold" grpId="0" nodeType="afterEffect">
                                  <p:stCondLst>
                                    <p:cond delay="7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ppt_x"/>
                                          </p:val>
                                        </p:tav>
                                        <p:tav tm="100000">
                                          <p:val>
                                            <p:strVal val="#ppt_x"/>
                                          </p:val>
                                        </p:tav>
                                      </p:tavLst>
                                    </p:anim>
                                    <p:anim calcmode="lin" valueType="num">
                                      <p:cBhvr additive="base">
                                        <p:cTn id="3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764704"/>
            <a:ext cx="6624736" cy="769441"/>
          </a:xfrm>
          <a:prstGeom prst="rect">
            <a:avLst/>
          </a:prstGeom>
        </p:spPr>
        <p:txBody>
          <a:bodyPr wrap="square">
            <a:spAutoFit/>
          </a:bodyPr>
          <a:lstStyle/>
          <a:p>
            <a:pPr algn="ctr"/>
            <a:r>
              <a:rPr lang="pl-PL" sz="4400" dirty="0" smtClean="0"/>
              <a:t>RECYKLING CHEMICZNY</a:t>
            </a:r>
            <a:endParaRPr lang="pl-PL" sz="4400" dirty="0"/>
          </a:p>
        </p:txBody>
      </p:sp>
      <p:sp>
        <p:nvSpPr>
          <p:cNvPr id="3" name="Prostokąt 2"/>
          <p:cNvSpPr/>
          <p:nvPr/>
        </p:nvSpPr>
        <p:spPr>
          <a:xfrm>
            <a:off x="395536" y="2492896"/>
            <a:ext cx="8496944" cy="1323439"/>
          </a:xfrm>
          <a:prstGeom prst="rect">
            <a:avLst/>
          </a:prstGeom>
        </p:spPr>
        <p:txBody>
          <a:bodyPr wrap="square">
            <a:spAutoFit/>
          </a:bodyPr>
          <a:lstStyle/>
          <a:p>
            <a:pPr algn="ctr"/>
            <a:r>
              <a:rPr lang="pl-PL" sz="2000" dirty="0" smtClean="0"/>
              <a:t>-obejmuje </a:t>
            </a:r>
            <a:r>
              <a:rPr lang="pl-PL" sz="2000" dirty="0"/>
              <a:t>procesy, w których zużyte materiały odpadowe przetwarzane są do materiałów o innych właściwościach fizykochemicznych (np. wytwarzanie olejów opałowych z tworzyw sztucznych, wytwarzanie materiałów termoizolacyjnych, opakowań itd.)</a:t>
            </a:r>
          </a:p>
        </p:txBody>
      </p:sp>
    </p:spTree>
    <p:extLst>
      <p:ext uri="{BB962C8B-B14F-4D97-AF65-F5344CB8AC3E}">
        <p14:creationId xmlns:p14="http://schemas.microsoft.com/office/powerpoint/2010/main" val="2006403216"/>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strVal val="#ppt_w*0.70"/>
                                          </p:val>
                                        </p:tav>
                                        <p:tav tm="100000">
                                          <p:val>
                                            <p:strVal val="#ppt_w"/>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259632" y="561651"/>
            <a:ext cx="6534472" cy="1046440"/>
          </a:xfrm>
          <a:prstGeom prst="rect">
            <a:avLst/>
          </a:prstGeom>
        </p:spPr>
        <p:txBody>
          <a:bodyPr wrap="square">
            <a:spAutoFit/>
          </a:bodyPr>
          <a:lstStyle/>
          <a:p>
            <a:endParaRPr lang="pl-PL" dirty="0"/>
          </a:p>
          <a:p>
            <a:r>
              <a:rPr lang="pl-PL" sz="4400" dirty="0"/>
              <a:t>RECYKLING ENERGETYCZNY</a:t>
            </a:r>
          </a:p>
        </p:txBody>
      </p:sp>
      <p:sp>
        <p:nvSpPr>
          <p:cNvPr id="4" name="Prostokąt 3"/>
          <p:cNvSpPr/>
          <p:nvPr/>
        </p:nvSpPr>
        <p:spPr>
          <a:xfrm>
            <a:off x="278396" y="2060848"/>
            <a:ext cx="8496944" cy="2554545"/>
          </a:xfrm>
          <a:prstGeom prst="rect">
            <a:avLst/>
          </a:prstGeom>
        </p:spPr>
        <p:txBody>
          <a:bodyPr wrap="square">
            <a:spAutoFit/>
          </a:bodyPr>
          <a:lstStyle/>
          <a:p>
            <a:pPr algn="ctr"/>
            <a:r>
              <a:rPr lang="pl-PL" sz="2000" dirty="0" smtClean="0"/>
              <a:t>-obejmuje </a:t>
            </a:r>
            <a:r>
              <a:rPr lang="pl-PL" sz="2000" dirty="0"/>
              <a:t>nie tylko spalanie odpadów, lecz także wytwarzanie z odpadów paliw stałych, ciekłych i gazowych oraz przetwarzanie ich na materiały </a:t>
            </a:r>
            <a:r>
              <a:rPr lang="pl-PL" sz="2000" dirty="0" smtClean="0"/>
              <a:t>termoizolacyjne</a:t>
            </a:r>
            <a:endParaRPr lang="pl-PL" sz="2000" dirty="0"/>
          </a:p>
          <a:p>
            <a:pPr algn="ctr"/>
            <a:r>
              <a:rPr lang="pl-PL" sz="2000" dirty="0" smtClean="0"/>
              <a:t>Przykładem </a:t>
            </a:r>
            <a:r>
              <a:rPr lang="pl-PL" sz="2000" dirty="0"/>
              <a:t>może być makulatura, która w różny sposób uczestniczy w obiegu materiałowo-energetycznym. Spalanie makulatury – to recykling energetyczny. Z kolei materiał termoizolacyjny wytworzony z makulatury (patrz recykling chemiczny) można wykorzystać do ocieplania budynków i zaoszczędzić w związku z tym znaczne ilości </a:t>
            </a:r>
            <a:r>
              <a:rPr lang="pl-PL" sz="2000" dirty="0" smtClean="0"/>
              <a:t>energii.</a:t>
            </a:r>
            <a:endParaRPr lang="pl-PL" sz="2000" dirty="0"/>
          </a:p>
          <a:p>
            <a:pPr algn="ctr"/>
            <a:endParaRPr lang="pl-PL" sz="2000" dirty="0"/>
          </a:p>
        </p:txBody>
      </p:sp>
      <p:sp>
        <p:nvSpPr>
          <p:cNvPr id="5" name="Prostokąt 4"/>
          <p:cNvSpPr/>
          <p:nvPr/>
        </p:nvSpPr>
        <p:spPr>
          <a:xfrm>
            <a:off x="278396" y="4759410"/>
            <a:ext cx="8326052" cy="1323440"/>
          </a:xfrm>
          <a:prstGeom prst="rect">
            <a:avLst/>
          </a:prstGeom>
        </p:spPr>
        <p:txBody>
          <a:bodyPr wrap="square">
            <a:spAutoFit/>
          </a:bodyPr>
          <a:lstStyle/>
          <a:p>
            <a:pPr algn="ctr"/>
            <a:r>
              <a:rPr lang="pl-PL" sz="2000" dirty="0"/>
              <a:t>Recykling energetyczny można prowadzić dla każdej grupy materiałowej odpadów osobno. Wymaga on wtedy selektywnej zbiórki, segregacji i selekcji odpadów opakowaniowych. W zależności od rodzaju odpadów i użytej technologii można otrzymać paliwo stałe, ciekłe lub gazowe.</a:t>
            </a:r>
          </a:p>
        </p:txBody>
      </p:sp>
    </p:spTree>
    <p:extLst>
      <p:ext uri="{BB962C8B-B14F-4D97-AF65-F5344CB8AC3E}">
        <p14:creationId xmlns:p14="http://schemas.microsoft.com/office/powerpoint/2010/main" val="1853087749"/>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strVal val="#ppt_w*0.70"/>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animEffect transition="in" filter="fade">
                                      <p:cBhvr>
                                        <p:cTn id="15" dur="2000"/>
                                        <p:tgtEl>
                                          <p:spTgt spid="4"/>
                                        </p:tgtEl>
                                      </p:cBhvr>
                                    </p:animEffect>
                                  </p:childTnLst>
                                </p:cTn>
                              </p:par>
                            </p:childTnLst>
                          </p:cTn>
                        </p:par>
                        <p:par>
                          <p:cTn id="16" fill="hold">
                            <p:stCondLst>
                              <p:cond delay="3500"/>
                            </p:stCondLst>
                            <p:childTnLst>
                              <p:par>
                                <p:cTn id="17" presetID="55" presetClass="entr" presetSubtype="0" fill="hold" grpId="0" nodeType="afterEffect">
                                  <p:stCondLst>
                                    <p:cond delay="3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strVal val="#ppt_w*0.70"/>
                                          </p:val>
                                        </p:tav>
                                        <p:tav tm="100000">
                                          <p:val>
                                            <p:strVal val="#ppt_w"/>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2564904"/>
            <a:ext cx="8136904" cy="2246769"/>
          </a:xfrm>
          <a:prstGeom prst="rect">
            <a:avLst/>
          </a:prstGeom>
        </p:spPr>
        <p:txBody>
          <a:bodyPr wrap="square">
            <a:spAutoFit/>
          </a:bodyPr>
          <a:lstStyle/>
          <a:p>
            <a:pPr algn="ctr"/>
            <a:r>
              <a:rPr lang="pl-PL" dirty="0"/>
              <a:t> </a:t>
            </a:r>
            <a:r>
              <a:rPr lang="pl-PL" sz="2000" dirty="0" smtClean="0"/>
              <a:t>-jest </a:t>
            </a:r>
            <a:r>
              <a:rPr lang="pl-PL" sz="2000" dirty="0"/>
              <a:t>procesem przetwarzania materiałów i wyrobów odpadowych do postaci surowców, z których te materiały i wyroby zostały wytworzone. Proces ten obejmuje wysokotemperaturowy rozkład organicznych materiałów odpadowych na proste związki chemiczne. Przykładem takiego recyklingu może być proces rozkładu tworzyw sztucznych do postaci gazu złożonego z tlenku węgla CO i wodoru H2, który jest z kolei surowcem wykorzystywanym do produkcji pierwotnych tworzyw sztucznych.</a:t>
            </a:r>
          </a:p>
        </p:txBody>
      </p:sp>
      <p:sp>
        <p:nvSpPr>
          <p:cNvPr id="3" name="Prostokąt 2"/>
          <p:cNvSpPr/>
          <p:nvPr/>
        </p:nvSpPr>
        <p:spPr>
          <a:xfrm>
            <a:off x="1565376" y="815585"/>
            <a:ext cx="6085256" cy="769441"/>
          </a:xfrm>
          <a:prstGeom prst="rect">
            <a:avLst/>
          </a:prstGeom>
        </p:spPr>
        <p:txBody>
          <a:bodyPr wrap="none">
            <a:spAutoFit/>
          </a:bodyPr>
          <a:lstStyle/>
          <a:p>
            <a:r>
              <a:rPr lang="pl-PL" sz="4400" dirty="0"/>
              <a:t>RECYKLING SUROWCOWY</a:t>
            </a:r>
          </a:p>
        </p:txBody>
      </p:sp>
    </p:spTree>
    <p:extLst>
      <p:ext uri="{BB962C8B-B14F-4D97-AF65-F5344CB8AC3E}">
        <p14:creationId xmlns:p14="http://schemas.microsoft.com/office/powerpoint/2010/main" val="1127842572"/>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5"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strVal val="#ppt_w*0.70"/>
                                          </p:val>
                                        </p:tav>
                                        <p:tav tm="100000">
                                          <p:val>
                                            <p:strVal val="#ppt_w"/>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973061" y="404664"/>
            <a:ext cx="7125867" cy="1815882"/>
          </a:xfrm>
          <a:prstGeom prst="rect">
            <a:avLst/>
          </a:prstGeom>
          <a:noFill/>
        </p:spPr>
        <p:txBody>
          <a:bodyPr wrap="square" rtlCol="0">
            <a:spAutoFit/>
          </a:bodyPr>
          <a:lstStyle/>
          <a:p>
            <a:pPr algn="ctr"/>
            <a:r>
              <a:rPr lang="pl-PL" sz="2800" dirty="0" smtClean="0"/>
              <a:t>Każde urządzenie i każda rzecz maja określoną trwałość zatem wcześniej czy później ich </a:t>
            </a:r>
          </a:p>
          <a:p>
            <a:pPr algn="ctr"/>
            <a:r>
              <a:rPr lang="pl-PL" sz="2800" dirty="0"/>
              <a:t>e</a:t>
            </a:r>
            <a:r>
              <a:rPr lang="pl-PL" sz="2800" dirty="0" smtClean="0"/>
              <a:t>ksploatacja przestaje być możliwa lub staje się nie opłacalna.  </a:t>
            </a:r>
            <a:endParaRPr lang="pl-PL" sz="2800" dirty="0"/>
          </a:p>
        </p:txBody>
      </p:sp>
      <p:sp>
        <p:nvSpPr>
          <p:cNvPr id="4" name="Prostokąt 3"/>
          <p:cNvSpPr/>
          <p:nvPr/>
        </p:nvSpPr>
        <p:spPr>
          <a:xfrm>
            <a:off x="683568" y="3356992"/>
            <a:ext cx="7848870" cy="2246769"/>
          </a:xfrm>
          <a:prstGeom prst="rect">
            <a:avLst/>
          </a:prstGeom>
        </p:spPr>
        <p:txBody>
          <a:bodyPr wrap="square">
            <a:spAutoFit/>
          </a:bodyPr>
          <a:lstStyle/>
          <a:p>
            <a:pPr algn="ctr"/>
            <a:r>
              <a:rPr lang="pl-PL" sz="2800" dirty="0" smtClean="0"/>
              <a:t>Ze względu na rosnącą konsumpcje już w chwili obecnej ekosfera nie jest w stanie odtworzyć np. tlenu czy wody pitnej dlatego bezwzględnie musimy w szybkim tempie zracjonalizować zużycie zasobów naturalnych.  </a:t>
            </a:r>
            <a:endParaRPr lang="pl-PL" sz="2800" dirty="0"/>
          </a:p>
        </p:txBody>
      </p:sp>
    </p:spTree>
    <p:extLst>
      <p:ext uri="{BB962C8B-B14F-4D97-AF65-F5344CB8AC3E}">
        <p14:creationId xmlns:p14="http://schemas.microsoft.com/office/powerpoint/2010/main" val="1286293015"/>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ppt_x</p:attrName>
                                        </p:attrNameLst>
                                      </p:cBhvr>
                                      <p:tavLst>
                                        <p:tav tm="0">
                                          <p:val>
                                            <p:strVal val="#ppt_x"/>
                                          </p:val>
                                        </p:tav>
                                        <p:tav tm="100000">
                                          <p:val>
                                            <p:strVal val="#ppt_x"/>
                                          </p:val>
                                        </p:tav>
                                      </p:tavLst>
                                    </p:anim>
                                    <p:anim calcmode="lin" valueType="num">
                                      <p:cBhvr>
                                        <p:cTn id="15"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47664" y="404664"/>
            <a:ext cx="6534472" cy="1046440"/>
          </a:xfrm>
          <a:prstGeom prst="rect">
            <a:avLst/>
          </a:prstGeom>
        </p:spPr>
        <p:txBody>
          <a:bodyPr wrap="square">
            <a:spAutoFit/>
          </a:bodyPr>
          <a:lstStyle/>
          <a:p>
            <a:endParaRPr lang="pl-PL" dirty="0"/>
          </a:p>
          <a:p>
            <a:r>
              <a:rPr lang="pl-PL" sz="4400" dirty="0"/>
              <a:t>RECYKLING MATERIAŁOWY</a:t>
            </a:r>
          </a:p>
        </p:txBody>
      </p:sp>
      <p:sp>
        <p:nvSpPr>
          <p:cNvPr id="3" name="Prostokąt 2"/>
          <p:cNvSpPr/>
          <p:nvPr/>
        </p:nvSpPr>
        <p:spPr>
          <a:xfrm>
            <a:off x="467544" y="2636912"/>
            <a:ext cx="8100392" cy="2554545"/>
          </a:xfrm>
          <a:prstGeom prst="rect">
            <a:avLst/>
          </a:prstGeom>
        </p:spPr>
        <p:txBody>
          <a:bodyPr wrap="square">
            <a:spAutoFit/>
          </a:bodyPr>
          <a:lstStyle/>
          <a:p>
            <a:pPr algn="ctr"/>
            <a:r>
              <a:rPr lang="pl-PL" sz="2000" dirty="0" smtClean="0"/>
              <a:t>-polega </a:t>
            </a:r>
            <a:r>
              <a:rPr lang="pl-PL" sz="2000" dirty="0"/>
              <a:t>na wykorzystaniu odpadów i zużytych materiałów do produkcji nowych wyrobów. Tworzywa sztuczne poddawane są przetwórstwu, topnieniu </a:t>
            </a:r>
            <a:r>
              <a:rPr lang="pl-PL" sz="2000" dirty="0" smtClean="0"/>
              <a:t>i </a:t>
            </a:r>
            <a:r>
              <a:rPr lang="pl-PL" sz="2000" dirty="0"/>
              <a:t>rozpuszczaniu. Taka przeróbka mechaniczna to najprostszy a zarazem najbardziej efektywny sposób przetwórstwa odpadowego. W Polsce metoda ta może rozwijać się najszybciej ze względu na dostępne, względnie tanie urządzenia techniczne. W pierwszej kolejności recykling materiałowy obejmuje tylko te frakcje tworzyw, które będzie można w dużych ilościach bez trudu i tanio pozyskać  w stosunkowo czystej postaci.</a:t>
            </a:r>
          </a:p>
        </p:txBody>
      </p:sp>
    </p:spTree>
    <p:extLst>
      <p:ext uri="{BB962C8B-B14F-4D97-AF65-F5344CB8AC3E}">
        <p14:creationId xmlns:p14="http://schemas.microsoft.com/office/powerpoint/2010/main" val="3146570684"/>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5"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70"/>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5" y="729610"/>
            <a:ext cx="5927585" cy="769441"/>
          </a:xfrm>
          <a:prstGeom prst="rect">
            <a:avLst/>
          </a:prstGeom>
        </p:spPr>
        <p:txBody>
          <a:bodyPr wrap="none">
            <a:spAutoFit/>
          </a:bodyPr>
          <a:lstStyle/>
          <a:p>
            <a:r>
              <a:rPr lang="pl-PL" sz="4400" dirty="0"/>
              <a:t>RECYKLING ORGANICZNY</a:t>
            </a:r>
          </a:p>
        </p:txBody>
      </p:sp>
      <p:sp>
        <p:nvSpPr>
          <p:cNvPr id="3" name="Prostokąt 2"/>
          <p:cNvSpPr/>
          <p:nvPr/>
        </p:nvSpPr>
        <p:spPr>
          <a:xfrm>
            <a:off x="186509" y="2683876"/>
            <a:ext cx="8712968" cy="2554545"/>
          </a:xfrm>
          <a:prstGeom prst="rect">
            <a:avLst/>
          </a:prstGeom>
        </p:spPr>
        <p:txBody>
          <a:bodyPr wrap="square">
            <a:spAutoFit/>
          </a:bodyPr>
          <a:lstStyle/>
          <a:p>
            <a:pPr algn="ctr"/>
            <a:r>
              <a:rPr lang="pl-PL" sz="2000" dirty="0" smtClean="0"/>
              <a:t>-to </a:t>
            </a:r>
            <a:r>
              <a:rPr lang="pl-PL" sz="2000" dirty="0"/>
              <a:t>obróbka tlenowa, w tym kompostowanie, lub beztlenowa odpadów, które ulegają rozkładowi biologicznemu w kontrolowanych warunkach przy wykorzystaniu mikroorganizmów, w wyniku której powstaje materia organiczna lub metan. Składowanie na składowiskach odpadów nie jest traktowane jako recykling </a:t>
            </a:r>
            <a:r>
              <a:rPr lang="pl-PL" sz="2000" dirty="0" smtClean="0"/>
              <a:t>organiczny. Kompostownie </a:t>
            </a:r>
            <a:r>
              <a:rPr lang="pl-PL" sz="2000" dirty="0"/>
              <a:t>odpadów to metody zagospodarowania polegające na rozkładzie związków organicznych przy udziale mikroorganizmów (bakterie, promieniowce, grzyby). W procesie tym niezbędne jest utrzymanie równowagi między dopływem tlenu i wilgotności, przy zapewnianiu natleniania. </a:t>
            </a:r>
          </a:p>
        </p:txBody>
      </p:sp>
    </p:spTree>
    <p:extLst>
      <p:ext uri="{BB962C8B-B14F-4D97-AF65-F5344CB8AC3E}">
        <p14:creationId xmlns:p14="http://schemas.microsoft.com/office/powerpoint/2010/main" val="3647469654"/>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5" presetClass="entr" presetSubtype="0" fill="hold" grpId="0" nodeType="after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strVal val="#ppt_w*0.70"/>
                                          </p:val>
                                        </p:tav>
                                        <p:tav tm="100000">
                                          <p:val>
                                            <p:strVal val="#ppt_w"/>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04594" y="548680"/>
            <a:ext cx="8496944" cy="2862322"/>
          </a:xfrm>
          <a:prstGeom prst="rect">
            <a:avLst/>
          </a:prstGeom>
        </p:spPr>
        <p:txBody>
          <a:bodyPr wrap="square">
            <a:spAutoFit/>
          </a:bodyPr>
          <a:lstStyle/>
          <a:p>
            <a:pPr algn="ctr"/>
            <a:r>
              <a:rPr lang="pl-PL" sz="2000" dirty="0"/>
              <a:t>Zalet recyklingu jest wiele. Po pierwsze śmieci nie zalegają na wysypiskach. Dodatkowo oszczędzane jest miejsce, energia, woda oraz surowce. Recykling to także ochrona drzew oraz organicznie emisji szkodliwych związków do atmosfery. Do gleby dostaje się mniej ścieków i odpadów przemysłowych, a co za tym idzie, wody gruntowe są czystsze. Do wad recyclingu zaliczyć można używanie chloru podczas procesu wybielania papieru, który zagraża zdrowiu człowieka. Papier może być </a:t>
            </a:r>
            <a:r>
              <a:rPr lang="pl-PL" sz="2000" dirty="0" smtClean="0"/>
              <a:t>przetwarzany </a:t>
            </a:r>
            <a:r>
              <a:rPr lang="pl-PL" sz="2000" dirty="0"/>
              <a:t>tylko trzy razy ze względu na słabość włókien. Jednakże recykling jest pozytywną inicjatywną, coraz popularniejszą wśród społeczeństwa, dającą szansę na czystsze środowisko.</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322" y="3717032"/>
            <a:ext cx="3851488" cy="2888616"/>
          </a:xfrm>
          <a:prstGeom prst="rect">
            <a:avLst/>
          </a:prstGeom>
        </p:spPr>
      </p:pic>
    </p:spTree>
    <p:extLst>
      <p:ext uri="{BB962C8B-B14F-4D97-AF65-F5344CB8AC3E}">
        <p14:creationId xmlns:p14="http://schemas.microsoft.com/office/powerpoint/2010/main" val="3990052485"/>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19872" y="1412776"/>
            <a:ext cx="4572000" cy="800219"/>
          </a:xfrm>
          <a:prstGeom prst="rect">
            <a:avLst/>
          </a:prstGeom>
        </p:spPr>
        <p:txBody>
          <a:bodyPr>
            <a:spAutoFit/>
          </a:bodyPr>
          <a:lstStyle/>
          <a:p>
            <a:r>
              <a:rPr lang="pl-PL" sz="2800" dirty="0" smtClean="0"/>
              <a:t>przygotował</a:t>
            </a:r>
            <a:r>
              <a:rPr lang="pl-PL" dirty="0" smtClean="0"/>
              <a:t>:</a:t>
            </a:r>
          </a:p>
          <a:p>
            <a:endParaRPr lang="pl-PL" dirty="0"/>
          </a:p>
        </p:txBody>
      </p:sp>
      <p:sp>
        <p:nvSpPr>
          <p:cNvPr id="3" name="pole tekstowe 2"/>
          <p:cNvSpPr txBox="1"/>
          <p:nvPr/>
        </p:nvSpPr>
        <p:spPr>
          <a:xfrm>
            <a:off x="3154300" y="2564904"/>
            <a:ext cx="2555764" cy="523220"/>
          </a:xfrm>
          <a:prstGeom prst="rect">
            <a:avLst/>
          </a:prstGeom>
          <a:noFill/>
        </p:spPr>
        <p:txBody>
          <a:bodyPr wrap="none" rtlCol="0">
            <a:spAutoFit/>
          </a:bodyPr>
          <a:lstStyle/>
          <a:p>
            <a:r>
              <a:rPr lang="pl-PL" sz="2800" dirty="0" smtClean="0"/>
              <a:t>Damian Łuka 1U</a:t>
            </a:r>
            <a:endParaRPr lang="pl-PL" sz="2800" dirty="0"/>
          </a:p>
        </p:txBody>
      </p:sp>
    </p:spTree>
    <p:extLst>
      <p:ext uri="{BB962C8B-B14F-4D97-AF65-F5344CB8AC3E}">
        <p14:creationId xmlns:p14="http://schemas.microsoft.com/office/powerpoint/2010/main" val="3732447974"/>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rgbClr val="92D050"/>
            </a:gs>
            <a:gs pos="100000">
              <a:srgbClr val="00B050"/>
            </a:gs>
          </a:gsLst>
          <a:lin ang="5400000" scaled="0"/>
        </a:gra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255986"/>
            <a:ext cx="2330353" cy="2551481"/>
          </a:xfrm>
          <a:prstGeom prst="rect">
            <a:avLst/>
          </a:prstGeom>
        </p:spPr>
      </p:pic>
      <p:sp>
        <p:nvSpPr>
          <p:cNvPr id="2" name="Prostokąt 1"/>
          <p:cNvSpPr/>
          <p:nvPr/>
        </p:nvSpPr>
        <p:spPr>
          <a:xfrm>
            <a:off x="50203" y="3933056"/>
            <a:ext cx="9093797" cy="1938992"/>
          </a:xfrm>
          <a:prstGeom prst="rect">
            <a:avLst/>
          </a:prstGeom>
        </p:spPr>
        <p:txBody>
          <a:bodyPr wrap="square">
            <a:spAutoFit/>
          </a:bodyPr>
          <a:lstStyle/>
          <a:p>
            <a:pPr algn="ctr"/>
            <a:r>
              <a:rPr lang="pl-PL" sz="2400" dirty="0">
                <a:latin typeface="Segoe UI Semibold" pitchFamily="34" charset="0"/>
              </a:rPr>
              <a:t>Recykling jest metodą ochrony środowiska naturalnego</a:t>
            </a:r>
            <a:r>
              <a:rPr lang="pl-PL" sz="2400" dirty="0" smtClean="0">
                <a:latin typeface="Segoe UI Semibold" pitchFamily="34" charset="0"/>
              </a:rPr>
              <a:t>. Zasadą działania </a:t>
            </a:r>
            <a:r>
              <a:rPr lang="pl-PL" sz="2400" dirty="0">
                <a:latin typeface="Segoe UI Semibold" pitchFamily="34" charset="0"/>
              </a:rPr>
              <a:t>recyklingu jest powtórne wykorzystanie tych samych materiałów </a:t>
            </a:r>
            <a:r>
              <a:rPr lang="pl-PL" sz="2400" dirty="0" smtClean="0">
                <a:latin typeface="Segoe UI Semibold" pitchFamily="34" charset="0"/>
              </a:rPr>
              <a:t>w </a:t>
            </a:r>
            <a:r>
              <a:rPr lang="pl-PL" sz="2400" dirty="0">
                <a:latin typeface="Segoe UI Semibold" pitchFamily="34" charset="0"/>
              </a:rPr>
              <a:t>celu ograniczenia zużycia surowców naturalnych. Recykling ma również na celu zmniejszenie ilości odpadów i związanego z tym zanieczyszczenia środowiska.</a:t>
            </a:r>
          </a:p>
        </p:txBody>
      </p:sp>
      <p:sp>
        <p:nvSpPr>
          <p:cNvPr id="3" name="Prostokąt 2"/>
          <p:cNvSpPr/>
          <p:nvPr/>
        </p:nvSpPr>
        <p:spPr>
          <a:xfrm>
            <a:off x="1115616" y="332656"/>
            <a:ext cx="7200800" cy="923330"/>
          </a:xfrm>
          <a:prstGeom prst="rect">
            <a:avLst/>
          </a:prstGeom>
        </p:spPr>
        <p:txBody>
          <a:bodyPr wrap="square">
            <a:spAutoFit/>
          </a:bodyPr>
          <a:lstStyle/>
          <a:p>
            <a:pPr algn="ctr"/>
            <a:r>
              <a:rPr lang="pl-PL" sz="5400" dirty="0" smtClean="0"/>
              <a:t>Czym jest Recykling?</a:t>
            </a:r>
            <a:endParaRPr lang="pl-PL" sz="5400" dirty="0"/>
          </a:p>
        </p:txBody>
      </p:sp>
    </p:spTree>
    <p:extLst>
      <p:ext uri="{BB962C8B-B14F-4D97-AF65-F5344CB8AC3E}">
        <p14:creationId xmlns:p14="http://schemas.microsoft.com/office/powerpoint/2010/main" val="2499294549"/>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ppt_x</p:attrName>
                                        </p:attrNameLst>
                                      </p:cBhvr>
                                      <p:tavLst>
                                        <p:tav tm="0">
                                          <p:val>
                                            <p:strVal val="#ppt_x"/>
                                          </p:val>
                                        </p:tav>
                                        <p:tav tm="100000">
                                          <p:val>
                                            <p:strVal val="#ppt_x"/>
                                          </p:val>
                                        </p:tav>
                                      </p:tavLst>
                                    </p:anim>
                                    <p:anim calcmode="lin" valueType="num">
                                      <p:cBhvr>
                                        <p:cTn id="15" dur="2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812191" y="1443556"/>
            <a:ext cx="7848872" cy="2185214"/>
          </a:xfrm>
          <a:prstGeom prst="rect">
            <a:avLst/>
          </a:prstGeom>
        </p:spPr>
        <p:txBody>
          <a:bodyPr wrap="square">
            <a:spAutoFit/>
          </a:bodyPr>
          <a:lstStyle/>
          <a:p>
            <a:endParaRPr lang="pl-PL" sz="1600" dirty="0"/>
          </a:p>
          <a:p>
            <a:pPr algn="ctr"/>
            <a:r>
              <a:rPr lang="pl-PL" sz="2000" dirty="0"/>
              <a:t>Śmieci wytworzone w domach powinny być zbierane w gospodarstwach domowych i przekazywane do oznakowanych pojemników, z zachowaniem podziału na rodzaj materiałów. W gminach najczęściej prowadzi się segregację kontenerową. Odpady komunalne nadające się do przetworzenia można podzielić na 4 podstawowe grupy: papier, plastik, szkło, metale. </a:t>
            </a:r>
          </a:p>
        </p:txBody>
      </p:sp>
      <p:sp>
        <p:nvSpPr>
          <p:cNvPr id="4" name="Prostokąt 3"/>
          <p:cNvSpPr/>
          <p:nvPr/>
        </p:nvSpPr>
        <p:spPr>
          <a:xfrm>
            <a:off x="2170584" y="764704"/>
            <a:ext cx="5354813" cy="584775"/>
          </a:xfrm>
          <a:prstGeom prst="rect">
            <a:avLst/>
          </a:prstGeom>
        </p:spPr>
        <p:txBody>
          <a:bodyPr wrap="square">
            <a:spAutoFit/>
          </a:bodyPr>
          <a:lstStyle/>
          <a:p>
            <a:r>
              <a:rPr lang="pl-PL" sz="3200" dirty="0"/>
              <a:t>Co nadaje się do recyklingu</a:t>
            </a:r>
            <a:r>
              <a:rPr lang="pl-PL" sz="3200" dirty="0" smtClean="0"/>
              <a:t>?</a:t>
            </a:r>
            <a:endParaRPr lang="pl-PL" sz="32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703" y="3793480"/>
            <a:ext cx="4131066" cy="2809125"/>
          </a:xfrm>
          <a:prstGeom prst="rect">
            <a:avLst/>
          </a:prstGeom>
        </p:spPr>
      </p:pic>
    </p:spTree>
    <p:extLst>
      <p:ext uri="{BB962C8B-B14F-4D97-AF65-F5344CB8AC3E}">
        <p14:creationId xmlns:p14="http://schemas.microsoft.com/office/powerpoint/2010/main" val="3355219478"/>
      </p:ext>
    </p:extLst>
  </p:cSld>
  <p:clrMapOvr>
    <a:masterClrMapping/>
  </p:clrMapOvr>
  <mc:AlternateContent xmlns:mc="http://schemas.openxmlformats.org/markup-compatibility/2006" xmlns:p14="http://schemas.microsoft.com/office/powerpoint/2010/main">
    <mc:Choice Requires="p14">
      <p:transition spd="slow" p14:dur="30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4000"/>
                                        <p:tgtEl>
                                          <p:spTgt spid="3"/>
                                        </p:tgtEl>
                                      </p:cBhvr>
                                    </p:animEffect>
                                    <p:anim calcmode="lin" valueType="num">
                                      <p:cBhvr>
                                        <p:cTn id="14" dur="4000" fill="hold"/>
                                        <p:tgtEl>
                                          <p:spTgt spid="3"/>
                                        </p:tgtEl>
                                        <p:attrNameLst>
                                          <p:attrName>ppt_x</p:attrName>
                                        </p:attrNameLst>
                                      </p:cBhvr>
                                      <p:tavLst>
                                        <p:tav tm="0">
                                          <p:val>
                                            <p:strVal val="#ppt_x"/>
                                          </p:val>
                                        </p:tav>
                                        <p:tav tm="100000">
                                          <p:val>
                                            <p:strVal val="#ppt_x"/>
                                          </p:val>
                                        </p:tav>
                                      </p:tavLst>
                                    </p:anim>
                                    <p:anim calcmode="lin" valueType="num">
                                      <p:cBhvr>
                                        <p:cTn id="15" dur="4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0203" y="898163"/>
            <a:ext cx="9244203" cy="1938992"/>
          </a:xfrm>
          <a:prstGeom prst="rect">
            <a:avLst/>
          </a:prstGeom>
        </p:spPr>
        <p:txBody>
          <a:bodyPr wrap="square">
            <a:spAutoFit/>
          </a:bodyPr>
          <a:lstStyle/>
          <a:p>
            <a:pPr algn="ctr"/>
            <a:r>
              <a:rPr lang="pl-PL" sz="2000" dirty="0"/>
              <a:t>J</a:t>
            </a:r>
            <a:r>
              <a:rPr lang="pl-PL" sz="2000" dirty="0" smtClean="0"/>
              <a:t>est </a:t>
            </a:r>
            <a:r>
              <a:rPr lang="pl-PL" sz="2000" dirty="0"/>
              <a:t>produkowany na świecie w ilości 318 mln ton rocznie. Wykorzystanie makulatury ogranicza eksploatację drewna pochodzącego z lasów. Tona makulatury pozwala oszczędzić 17 drzew. Przetwarzając makulaturę oszczędzamy wodę, zmniejszamy zanieczyszczenie powietrza przez papiernie oraz zyskujemy miejsce na składowiskach. Powtórne wykorzystanie tony papieru to oszczędność 1476 litrów ropy, 26 tys. litrów wody i 7 m3 miejsca na składowisku. </a:t>
            </a:r>
          </a:p>
        </p:txBody>
      </p:sp>
      <p:sp>
        <p:nvSpPr>
          <p:cNvPr id="3" name="Prostokąt 2"/>
          <p:cNvSpPr/>
          <p:nvPr/>
        </p:nvSpPr>
        <p:spPr>
          <a:xfrm>
            <a:off x="467544" y="5301208"/>
            <a:ext cx="7848872" cy="1200329"/>
          </a:xfrm>
          <a:prstGeom prst="rect">
            <a:avLst/>
          </a:prstGeom>
        </p:spPr>
        <p:txBody>
          <a:bodyPr wrap="square">
            <a:spAutoFit/>
          </a:bodyPr>
          <a:lstStyle/>
          <a:p>
            <a:pPr algn="ctr"/>
            <a:r>
              <a:rPr lang="pl-PL" dirty="0"/>
              <a:t>Produkcja papieru z makulatury oznacza zmniejszenie zużycia energii o 75%, redukcję zanieczyszczenia powietrza o 74% a ilości ścieków przemysłowych o 35%. </a:t>
            </a:r>
            <a:r>
              <a:rPr lang="pl-PL" dirty="0" smtClean="0"/>
              <a:t>Zbiórka papieru i makulatury jest prowadzona przy pomocy pojemnika oznakowanego kolorem niebieskim.</a:t>
            </a:r>
            <a:endParaRPr lang="pl-PL" dirty="0"/>
          </a:p>
        </p:txBody>
      </p:sp>
      <p:sp>
        <p:nvSpPr>
          <p:cNvPr id="4" name="Prostokąt 3"/>
          <p:cNvSpPr/>
          <p:nvPr/>
        </p:nvSpPr>
        <p:spPr>
          <a:xfrm>
            <a:off x="3745790" y="189899"/>
            <a:ext cx="1906329" cy="646331"/>
          </a:xfrm>
          <a:prstGeom prst="rect">
            <a:avLst/>
          </a:prstGeom>
        </p:spPr>
        <p:txBody>
          <a:bodyPr wrap="square">
            <a:spAutoFit/>
          </a:bodyPr>
          <a:lstStyle/>
          <a:p>
            <a:r>
              <a:rPr lang="pl-PL" sz="3600" dirty="0" smtClean="0"/>
              <a:t>PAPIER</a:t>
            </a:r>
            <a:r>
              <a:rPr lang="pl-PL" dirty="0" smtClean="0"/>
              <a:t> </a:t>
            </a: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5" y="2837155"/>
            <a:ext cx="3371083" cy="2528312"/>
          </a:xfrm>
          <a:prstGeom prst="rect">
            <a:avLst/>
          </a:prstGeom>
        </p:spPr>
      </p:pic>
    </p:spTree>
    <p:extLst>
      <p:ext uri="{BB962C8B-B14F-4D97-AF65-F5344CB8AC3E}">
        <p14:creationId xmlns:p14="http://schemas.microsoft.com/office/powerpoint/2010/main" val="3456700156"/>
      </p:ext>
    </p:extLst>
  </p:cSld>
  <p:clrMapOvr>
    <a:masterClrMapping/>
  </p:clrMapOvr>
  <mc:AlternateContent xmlns:mc="http://schemas.openxmlformats.org/markup-compatibility/2006">
    <mc:Choice xmlns:p14="http://schemas.microsoft.com/office/powerpoint/2010/main" Requires="p14">
      <p:transition spd="slow" p14:dur="3000" advClick="0" advTm="29000">
        <p14:reveal/>
      </p:transition>
    </mc:Choice>
    <mc:Fallback>
      <p:transition spd="slow" advClick="0"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500"/>
                                        <p:tgtEl>
                                          <p:spTgt spid="2"/>
                                        </p:tgtEl>
                                      </p:cBhvr>
                                    </p:animEffect>
                                    <p:anim calcmode="lin" valueType="num">
                                      <p:cBhvr>
                                        <p:cTn id="20" dur="3500" fill="hold"/>
                                        <p:tgtEl>
                                          <p:spTgt spid="2"/>
                                        </p:tgtEl>
                                        <p:attrNameLst>
                                          <p:attrName>ppt_x</p:attrName>
                                        </p:attrNameLst>
                                      </p:cBhvr>
                                      <p:tavLst>
                                        <p:tav tm="0">
                                          <p:val>
                                            <p:strVal val="#ppt_x"/>
                                          </p:val>
                                        </p:tav>
                                        <p:tav tm="100000">
                                          <p:val>
                                            <p:strVal val="#ppt_x"/>
                                          </p:val>
                                        </p:tav>
                                      </p:tavLst>
                                    </p:anim>
                                    <p:anim calcmode="lin" valueType="num">
                                      <p:cBhvr>
                                        <p:cTn id="21" dur="3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grpId="0" nodeType="afterEffect">
                                  <p:stCondLst>
                                    <p:cond delay="4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500"/>
                                        <p:tgtEl>
                                          <p:spTgt spid="3"/>
                                        </p:tgtEl>
                                      </p:cBhvr>
                                    </p:animEffect>
                                    <p:anim calcmode="lin" valueType="num">
                                      <p:cBhvr>
                                        <p:cTn id="26" dur="3500" fill="hold"/>
                                        <p:tgtEl>
                                          <p:spTgt spid="3"/>
                                        </p:tgtEl>
                                        <p:attrNameLst>
                                          <p:attrName>ppt_x</p:attrName>
                                        </p:attrNameLst>
                                      </p:cBhvr>
                                      <p:tavLst>
                                        <p:tav tm="0">
                                          <p:val>
                                            <p:strVal val="#ppt_x"/>
                                          </p:val>
                                        </p:tav>
                                        <p:tav tm="100000">
                                          <p:val>
                                            <p:strVal val="#ppt_x"/>
                                          </p:val>
                                        </p:tav>
                                      </p:tavLst>
                                    </p:anim>
                                    <p:anim calcmode="lin" valueType="num">
                                      <p:cBhvr>
                                        <p:cTn id="27" dur="3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390" y="2567404"/>
            <a:ext cx="2313795" cy="2568312"/>
          </a:xfrm>
          <a:prstGeom prst="rect">
            <a:avLst/>
          </a:prstGeom>
        </p:spPr>
      </p:pic>
      <p:sp>
        <p:nvSpPr>
          <p:cNvPr id="3" name="Prostokąt 2"/>
          <p:cNvSpPr/>
          <p:nvPr/>
        </p:nvSpPr>
        <p:spPr>
          <a:xfrm>
            <a:off x="186052" y="1113415"/>
            <a:ext cx="8820472" cy="1477328"/>
          </a:xfrm>
          <a:prstGeom prst="rect">
            <a:avLst/>
          </a:prstGeom>
        </p:spPr>
        <p:txBody>
          <a:bodyPr wrap="square">
            <a:spAutoFit/>
          </a:bodyPr>
          <a:lstStyle/>
          <a:p>
            <a:pPr algn="ctr"/>
            <a:r>
              <a:rPr lang="pl-PL" dirty="0" smtClean="0"/>
              <a:t>Pozyskiwane </a:t>
            </a:r>
            <a:r>
              <a:rPr lang="pl-PL" dirty="0"/>
              <a:t>z przerobu ropy naftowej,  są groźne dla środowiska naturalnego, gdyż proces ich rozkładu wynosi  nawet kilka tysięcy lat. Porzucone, niezagospodarowane odpady uwalniają toksyczne substancje, które następnie przenikają do gleb i wód gruntowych. Niebezpieczne jest również samodzielne spalanie tworzyw sztucznych, z uwagi na uwalniane substancje trujące. Dlatego ważne jest przetwarzanie plastiku. </a:t>
            </a:r>
          </a:p>
        </p:txBody>
      </p:sp>
      <p:sp>
        <p:nvSpPr>
          <p:cNvPr id="4" name="Prostokąt 3"/>
          <p:cNvSpPr/>
          <p:nvPr/>
        </p:nvSpPr>
        <p:spPr>
          <a:xfrm>
            <a:off x="186052" y="5013176"/>
            <a:ext cx="8892480" cy="1200329"/>
          </a:xfrm>
          <a:prstGeom prst="rect">
            <a:avLst/>
          </a:prstGeom>
        </p:spPr>
        <p:txBody>
          <a:bodyPr wrap="square">
            <a:spAutoFit/>
          </a:bodyPr>
          <a:lstStyle/>
          <a:p>
            <a:pPr algn="ctr"/>
            <a:r>
              <a:rPr lang="pl-PL" dirty="0"/>
              <a:t>W Polce w skali roku na wysypiska trafia ponad 100 tys. ton samych butelek plastikowych, z czego tylko 140 ton jest odzyskiwane. Opakowania PET można przetwarzać na włókna i przędze, folie, oleje opałowe, a nawet meble. </a:t>
            </a:r>
            <a:r>
              <a:rPr lang="pl-PL" dirty="0" smtClean="0"/>
              <a:t>Zbiórkę tworzyw sztucznych prowadzi się za pomocą pojemników w kolorze żółtym. </a:t>
            </a:r>
            <a:endParaRPr lang="pl-PL" dirty="0"/>
          </a:p>
        </p:txBody>
      </p:sp>
      <p:sp>
        <p:nvSpPr>
          <p:cNvPr id="5" name="Prostokąt 4"/>
          <p:cNvSpPr/>
          <p:nvPr/>
        </p:nvSpPr>
        <p:spPr>
          <a:xfrm>
            <a:off x="2483768" y="332655"/>
            <a:ext cx="4572000" cy="584775"/>
          </a:xfrm>
          <a:prstGeom prst="rect">
            <a:avLst/>
          </a:prstGeom>
        </p:spPr>
        <p:txBody>
          <a:bodyPr>
            <a:spAutoFit/>
          </a:bodyPr>
          <a:lstStyle/>
          <a:p>
            <a:r>
              <a:rPr lang="pl-PL" sz="3200" dirty="0" smtClean="0"/>
              <a:t>TWORZYWA SZTUCZNE</a:t>
            </a:r>
            <a:endParaRPr lang="pl-PL" sz="3200" dirty="0"/>
          </a:p>
        </p:txBody>
      </p:sp>
    </p:spTree>
    <p:extLst>
      <p:ext uri="{BB962C8B-B14F-4D97-AF65-F5344CB8AC3E}">
        <p14:creationId xmlns:p14="http://schemas.microsoft.com/office/powerpoint/2010/main" val="4033845527"/>
      </p:ext>
    </p:extLst>
  </p:cSld>
  <p:clrMapOvr>
    <a:masterClrMapping/>
  </p:clrMapOvr>
  <mc:AlternateContent xmlns:mc="http://schemas.openxmlformats.org/markup-compatibility/2006">
    <mc:Choice xmlns:p14="http://schemas.microsoft.com/office/powerpoint/2010/main" Requires="p14">
      <p:transition spd="slow" p14:dur="3000" advClick="0" advTm="29000">
        <p14:reveal/>
      </p:transition>
    </mc:Choice>
    <mc:Fallback>
      <p:transition spd="slow" advClick="0"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500"/>
                                        <p:tgtEl>
                                          <p:spTgt spid="3"/>
                                        </p:tgtEl>
                                      </p:cBhvr>
                                    </p:animEffect>
                                    <p:anim calcmode="lin" valueType="num">
                                      <p:cBhvr>
                                        <p:cTn id="20" dur="3500" fill="hold"/>
                                        <p:tgtEl>
                                          <p:spTgt spid="3"/>
                                        </p:tgtEl>
                                        <p:attrNameLst>
                                          <p:attrName>ppt_x</p:attrName>
                                        </p:attrNameLst>
                                      </p:cBhvr>
                                      <p:tavLst>
                                        <p:tav tm="0">
                                          <p:val>
                                            <p:strVal val="#ppt_x"/>
                                          </p:val>
                                        </p:tav>
                                        <p:tav tm="100000">
                                          <p:val>
                                            <p:strVal val="#ppt_x"/>
                                          </p:val>
                                        </p:tav>
                                      </p:tavLst>
                                    </p:anim>
                                    <p:anim calcmode="lin" valueType="num">
                                      <p:cBhvr>
                                        <p:cTn id="21" dur="3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grpId="0" nodeType="afterEffect">
                                  <p:stCondLst>
                                    <p:cond delay="4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3500"/>
                                        <p:tgtEl>
                                          <p:spTgt spid="4"/>
                                        </p:tgtEl>
                                      </p:cBhvr>
                                    </p:animEffect>
                                    <p:anim calcmode="lin" valueType="num">
                                      <p:cBhvr>
                                        <p:cTn id="26" dur="3500" fill="hold"/>
                                        <p:tgtEl>
                                          <p:spTgt spid="4"/>
                                        </p:tgtEl>
                                        <p:attrNameLst>
                                          <p:attrName>ppt_x</p:attrName>
                                        </p:attrNameLst>
                                      </p:cBhvr>
                                      <p:tavLst>
                                        <p:tav tm="0">
                                          <p:val>
                                            <p:strVal val="#ppt_x"/>
                                          </p:val>
                                        </p:tav>
                                        <p:tav tm="100000">
                                          <p:val>
                                            <p:strVal val="#ppt_x"/>
                                          </p:val>
                                        </p:tav>
                                      </p:tavLst>
                                    </p:anim>
                                    <p:anim calcmode="lin" valueType="num">
                                      <p:cBhvr>
                                        <p:cTn id="27" dur="3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100" y="1196752"/>
            <a:ext cx="8856984" cy="1200329"/>
          </a:xfrm>
          <a:prstGeom prst="rect">
            <a:avLst/>
          </a:prstGeom>
        </p:spPr>
        <p:txBody>
          <a:bodyPr wrap="square">
            <a:spAutoFit/>
          </a:bodyPr>
          <a:lstStyle/>
          <a:p>
            <a:pPr algn="ctr"/>
            <a:r>
              <a:rPr lang="pl-PL" dirty="0"/>
              <a:t>J</a:t>
            </a:r>
            <a:r>
              <a:rPr lang="pl-PL" dirty="0" smtClean="0"/>
              <a:t>est </a:t>
            </a:r>
            <a:r>
              <a:rPr lang="pl-PL" dirty="0"/>
              <a:t>doskonałym surowcem wtórnym, z uwagi na to, że może być przetworzone bezstratnie na identyczne opakowanie, jakim było poprzednio. Mimo że odpady szklane nie stanowią bezpośredniego zagrożenia dla środowiska, ich ponowne wykorzystanie niesie za sobą korzyści ekologiczne. </a:t>
            </a:r>
          </a:p>
        </p:txBody>
      </p:sp>
      <p:sp>
        <p:nvSpPr>
          <p:cNvPr id="3" name="Prostokąt 2"/>
          <p:cNvSpPr/>
          <p:nvPr/>
        </p:nvSpPr>
        <p:spPr>
          <a:xfrm>
            <a:off x="342434" y="4797152"/>
            <a:ext cx="8784798" cy="1200329"/>
          </a:xfrm>
          <a:prstGeom prst="rect">
            <a:avLst/>
          </a:prstGeom>
        </p:spPr>
        <p:txBody>
          <a:bodyPr wrap="square">
            <a:spAutoFit/>
          </a:bodyPr>
          <a:lstStyle/>
          <a:p>
            <a:pPr algn="ctr"/>
            <a:r>
              <a:rPr lang="pl-PL" dirty="0"/>
              <a:t>Wykorzystanie stłuczki szklanej niweluje poziom emisji dwutlenku węgla i trujących związków, towarzyszących produkcji szklanych opakowań. Wpływa także na zmniejszenie ilości odpadów tego typu na wysypiskach. Zbiórkę szkła prowadzi się za pomocą pojemników do segregacji,  w kolorze białym dla szkła bezbarwnego lub zielonym dla szkła kolorowego.</a:t>
            </a:r>
          </a:p>
        </p:txBody>
      </p:sp>
      <p:sp>
        <p:nvSpPr>
          <p:cNvPr id="4" name="Prostokąt 3"/>
          <p:cNvSpPr/>
          <p:nvPr/>
        </p:nvSpPr>
        <p:spPr>
          <a:xfrm>
            <a:off x="3600477" y="332655"/>
            <a:ext cx="1944216" cy="584775"/>
          </a:xfrm>
          <a:prstGeom prst="rect">
            <a:avLst/>
          </a:prstGeom>
        </p:spPr>
        <p:txBody>
          <a:bodyPr wrap="square">
            <a:spAutoFit/>
          </a:bodyPr>
          <a:lstStyle/>
          <a:p>
            <a:pPr algn="ctr"/>
            <a:r>
              <a:rPr lang="pl-PL" sz="3200" dirty="0" smtClean="0"/>
              <a:t>SZKŁO</a:t>
            </a:r>
            <a:endParaRPr lang="pl-PL" sz="3200"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555" y="2372553"/>
            <a:ext cx="3270074" cy="2452556"/>
          </a:xfrm>
          <a:prstGeom prst="rect">
            <a:avLst/>
          </a:prstGeom>
        </p:spPr>
      </p:pic>
    </p:spTree>
    <p:extLst>
      <p:ext uri="{BB962C8B-B14F-4D97-AF65-F5344CB8AC3E}">
        <p14:creationId xmlns:p14="http://schemas.microsoft.com/office/powerpoint/2010/main" val="1970824431"/>
      </p:ext>
    </p:extLst>
  </p:cSld>
  <p:clrMapOvr>
    <a:masterClrMapping/>
  </p:clrMapOvr>
  <mc:AlternateContent xmlns:mc="http://schemas.openxmlformats.org/markup-compatibility/2006">
    <mc:Choice xmlns:p14="http://schemas.microsoft.com/office/powerpoint/2010/main" Requires="p14">
      <p:transition spd="slow" p14:dur="3000" advClick="0" advTm="29000">
        <p14:reveal/>
      </p:transition>
    </mc:Choice>
    <mc:Fallback>
      <p:transition spd="slow" advClick="0"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3500"/>
                                        <p:tgtEl>
                                          <p:spTgt spid="2"/>
                                        </p:tgtEl>
                                      </p:cBhvr>
                                    </p:animEffect>
                                    <p:anim calcmode="lin" valueType="num">
                                      <p:cBhvr>
                                        <p:cTn id="20" dur="3500" fill="hold"/>
                                        <p:tgtEl>
                                          <p:spTgt spid="2"/>
                                        </p:tgtEl>
                                        <p:attrNameLst>
                                          <p:attrName>ppt_x</p:attrName>
                                        </p:attrNameLst>
                                      </p:cBhvr>
                                      <p:tavLst>
                                        <p:tav tm="0">
                                          <p:val>
                                            <p:strVal val="#ppt_x"/>
                                          </p:val>
                                        </p:tav>
                                        <p:tav tm="100000">
                                          <p:val>
                                            <p:strVal val="#ppt_x"/>
                                          </p:val>
                                        </p:tav>
                                      </p:tavLst>
                                    </p:anim>
                                    <p:anim calcmode="lin" valueType="num">
                                      <p:cBhvr>
                                        <p:cTn id="21" dur="3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grpId="0" nodeType="afterEffect">
                                  <p:stCondLst>
                                    <p:cond delay="4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500"/>
                                        <p:tgtEl>
                                          <p:spTgt spid="3"/>
                                        </p:tgtEl>
                                      </p:cBhvr>
                                    </p:animEffect>
                                    <p:anim calcmode="lin" valueType="num">
                                      <p:cBhvr>
                                        <p:cTn id="26" dur="3500" fill="hold"/>
                                        <p:tgtEl>
                                          <p:spTgt spid="3"/>
                                        </p:tgtEl>
                                        <p:attrNameLst>
                                          <p:attrName>ppt_x</p:attrName>
                                        </p:attrNameLst>
                                      </p:cBhvr>
                                      <p:tavLst>
                                        <p:tav tm="0">
                                          <p:val>
                                            <p:strVal val="#ppt_x"/>
                                          </p:val>
                                        </p:tav>
                                        <p:tav tm="100000">
                                          <p:val>
                                            <p:strVal val="#ppt_x"/>
                                          </p:val>
                                        </p:tav>
                                      </p:tavLst>
                                    </p:anim>
                                    <p:anim calcmode="lin" valueType="num">
                                      <p:cBhvr>
                                        <p:cTn id="27" dur="3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1038" y="1192777"/>
            <a:ext cx="8640960" cy="923330"/>
          </a:xfrm>
          <a:prstGeom prst="rect">
            <a:avLst/>
          </a:prstGeom>
        </p:spPr>
        <p:txBody>
          <a:bodyPr wrap="square">
            <a:spAutoFit/>
          </a:bodyPr>
          <a:lstStyle/>
          <a:p>
            <a:pPr algn="ctr"/>
            <a:r>
              <a:rPr lang="pl-PL" dirty="0" smtClean="0"/>
              <a:t>nadają </a:t>
            </a:r>
            <a:r>
              <a:rPr lang="pl-PL" dirty="0"/>
              <a:t>się w całości do recyklingu. Proces można przeprowadzać wielokrotnie bez strat w jakości materiału. </a:t>
            </a:r>
            <a:r>
              <a:rPr lang="pl-PL" dirty="0" smtClean="0"/>
              <a:t>W </a:t>
            </a:r>
            <a:r>
              <a:rPr lang="pl-PL" dirty="0"/>
              <a:t>Polsce recykling opakowań aluminiowych stoi na wysokim poziomie. W ubiegłym roku osiągnął 67%, co jest wynikiem wyższym od wymaganego. </a:t>
            </a:r>
          </a:p>
        </p:txBody>
      </p:sp>
      <p:sp>
        <p:nvSpPr>
          <p:cNvPr id="3" name="Prostokąt 2"/>
          <p:cNvSpPr/>
          <p:nvPr/>
        </p:nvSpPr>
        <p:spPr>
          <a:xfrm>
            <a:off x="3059832" y="412582"/>
            <a:ext cx="3187347" cy="523220"/>
          </a:xfrm>
          <a:prstGeom prst="rect">
            <a:avLst/>
          </a:prstGeom>
        </p:spPr>
        <p:txBody>
          <a:bodyPr wrap="none">
            <a:spAutoFit/>
          </a:bodyPr>
          <a:lstStyle/>
          <a:p>
            <a:r>
              <a:rPr lang="pl-PL" sz="2800" dirty="0"/>
              <a:t>Odpady aluminiowe </a:t>
            </a:r>
          </a:p>
        </p:txBody>
      </p:sp>
      <p:sp>
        <p:nvSpPr>
          <p:cNvPr id="4" name="Prostokąt 3"/>
          <p:cNvSpPr/>
          <p:nvPr/>
        </p:nvSpPr>
        <p:spPr>
          <a:xfrm>
            <a:off x="359532" y="4869160"/>
            <a:ext cx="8424936" cy="1477328"/>
          </a:xfrm>
          <a:prstGeom prst="rect">
            <a:avLst/>
          </a:prstGeom>
        </p:spPr>
        <p:txBody>
          <a:bodyPr wrap="square">
            <a:spAutoFit/>
          </a:bodyPr>
          <a:lstStyle/>
          <a:p>
            <a:pPr algn="ctr"/>
            <a:r>
              <a:rPr lang="pl-PL" dirty="0"/>
              <a:t>Wykorzystanie odpadów aluminiowych to korzyść ekologiczna, gdyż produkcja aluminium ze złóż boksytu wiąże się ze skażeniem gleby, wód i powietrza. Poprzez odzysk i recykling aluminium,  zanieczyszczenie powietrza zmniejsza się o 95%, wód o 97%, a zużycie energii jest zredukowane o 95%. Metale są zbierane do pojemników w kolorze szarym.</a:t>
            </a: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099" y="2204864"/>
            <a:ext cx="4016527" cy="2664296"/>
          </a:xfrm>
          <a:prstGeom prst="rect">
            <a:avLst/>
          </a:prstGeom>
        </p:spPr>
      </p:pic>
    </p:spTree>
    <p:extLst>
      <p:ext uri="{BB962C8B-B14F-4D97-AF65-F5344CB8AC3E}">
        <p14:creationId xmlns:p14="http://schemas.microsoft.com/office/powerpoint/2010/main" val="1385934077"/>
      </p:ext>
    </p:extLst>
  </p:cSld>
  <p:clrMapOvr>
    <a:masterClrMapping/>
  </p:clrMapOvr>
  <mc:AlternateContent xmlns:mc="http://schemas.openxmlformats.org/markup-compatibility/2006">
    <mc:Choice xmlns:p14="http://schemas.microsoft.com/office/powerpoint/2010/main" Requires="p14">
      <p:transition spd="slow" p14:dur="3000" advClick="0" advTm="29000">
        <p14:reveal/>
      </p:transition>
    </mc:Choice>
    <mc:Fallback>
      <p:transition spd="slow" advClick="0"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500"/>
                                        <p:tgtEl>
                                          <p:spTgt spid="3"/>
                                        </p:tgtEl>
                                      </p:cBhvr>
                                    </p:animEffect>
                                    <p:anim calcmode="lin" valueType="num">
                                      <p:cBhvr>
                                        <p:cTn id="8" dur="3500" fill="hold"/>
                                        <p:tgtEl>
                                          <p:spTgt spid="3"/>
                                        </p:tgtEl>
                                        <p:attrNameLst>
                                          <p:attrName>ppt_x</p:attrName>
                                        </p:attrNameLst>
                                      </p:cBhvr>
                                      <p:tavLst>
                                        <p:tav tm="0">
                                          <p:val>
                                            <p:strVal val="#ppt_x"/>
                                          </p:val>
                                        </p:tav>
                                        <p:tav tm="100000">
                                          <p:val>
                                            <p:strVal val="#ppt_x"/>
                                          </p:val>
                                        </p:tav>
                                      </p:tavLst>
                                    </p:anim>
                                    <p:anim calcmode="lin" valueType="num">
                                      <p:cBhvr>
                                        <p:cTn id="9" dur="3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5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grpId="0" nodeType="afterEffect">
                                  <p:stCondLst>
                                    <p:cond delay="4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3500"/>
                                        <p:tgtEl>
                                          <p:spTgt spid="4"/>
                                        </p:tgtEl>
                                      </p:cBhvr>
                                    </p:animEffect>
                                    <p:anim calcmode="lin" valueType="num">
                                      <p:cBhvr>
                                        <p:cTn id="26" dur="3500" fill="hold"/>
                                        <p:tgtEl>
                                          <p:spTgt spid="4"/>
                                        </p:tgtEl>
                                        <p:attrNameLst>
                                          <p:attrName>ppt_x</p:attrName>
                                        </p:attrNameLst>
                                      </p:cBhvr>
                                      <p:tavLst>
                                        <p:tav tm="0">
                                          <p:val>
                                            <p:strVal val="#ppt_x"/>
                                          </p:val>
                                        </p:tav>
                                        <p:tav tm="100000">
                                          <p:val>
                                            <p:strVal val="#ppt_x"/>
                                          </p:val>
                                        </p:tav>
                                      </p:tavLst>
                                    </p:anim>
                                    <p:anim calcmode="lin" valueType="num">
                                      <p:cBhvr>
                                        <p:cTn id="27" dur="3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949923"/>
      </p:ext>
    </p:extLst>
  </p:cSld>
  <p:clrMapOvr>
    <a:masterClrMapping/>
  </p:clrMapOvr>
  <mc:AlternateContent xmlns:mc="http://schemas.openxmlformats.org/markup-compatibility/2006">
    <mc:Choice xmlns:p14="http://schemas.microsoft.com/office/powerpoint/2010/main" Requires="p14">
      <p:transition spd="slow" p14:dur="3000" advClick="0" advTm="6000">
        <p14:reveal/>
      </p:transition>
    </mc:Choice>
    <mc:Fallback>
      <p:transition spd="slow" advClick="0" advTm="6000">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1300</Words>
  <Application>Microsoft Office PowerPoint</Application>
  <PresentationFormat>Pokaz na ekranie (4:3)</PresentationFormat>
  <Paragraphs>60</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Malinka</dc:creator>
  <cp:lastModifiedBy>Malinka</cp:lastModifiedBy>
  <cp:revision>47</cp:revision>
  <dcterms:created xsi:type="dcterms:W3CDTF">2013-05-04T06:37:29Z</dcterms:created>
  <dcterms:modified xsi:type="dcterms:W3CDTF">2013-05-07T17:06:05Z</dcterms:modified>
</cp:coreProperties>
</file>