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60"/>
  </p:normalViewPr>
  <p:slideViewPr>
    <p:cSldViewPr>
      <p:cViewPr>
        <p:scale>
          <a:sx n="69" d="100"/>
          <a:sy n="6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CA40-0366-4924-AFA0-F26BE93FB17F}" type="datetimeFigureOut">
              <a:rPr lang="pl-PL" smtClean="0"/>
              <a:t>2013-03-07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8BF1-D4B8-46F5-B406-765FCEE7A28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68952" cy="2232249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2">
                    <a:lumMod val="10000"/>
                  </a:schemeClr>
                </a:solidFill>
                <a:latin typeface="Kristen ITC" pitchFamily="66" charset="0"/>
              </a:rPr>
              <a:t>NAWOZY</a:t>
            </a:r>
            <a:endParaRPr lang="pl-PL" sz="9600" dirty="0">
              <a:solidFill>
                <a:schemeClr val="bg2">
                  <a:lumMod val="1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20072" y="5877272"/>
            <a:ext cx="3528392" cy="98072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Adrianna Nagraba</a:t>
            </a:r>
            <a:br>
              <a:rPr lang="pl-P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</a:br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kl. 1C</a:t>
            </a:r>
            <a:endParaRPr lang="pl-PL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" name="Obraz 3" descr="re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2714"/>
            <a:ext cx="6588224" cy="455528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nawozów naturalnych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242592" cy="639762"/>
          </a:xfrm>
        </p:spPr>
        <p:txBody>
          <a:bodyPr/>
          <a:lstStyle/>
          <a:p>
            <a:pPr algn="ctr"/>
            <a:r>
              <a:rPr lang="pl-PL" dirty="0" smtClean="0"/>
              <a:t>obornik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158816"/>
            <a:ext cx="2386608" cy="392129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 nawóz naturalny składający się z przefermentowanego kału, moczu zwierząt i ściółki. Zawiera on wszystkie składniki odżywcze potrzebne do rozwoju roślin oraz poprawia właściwości fizyczne gleby.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275856" y="1484784"/>
            <a:ext cx="2159223" cy="639762"/>
          </a:xfrm>
        </p:spPr>
        <p:txBody>
          <a:bodyPr/>
          <a:lstStyle/>
          <a:p>
            <a:pPr algn="ctr"/>
            <a:r>
              <a:rPr lang="pl-PL" dirty="0" smtClean="0"/>
              <a:t>gnojówka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059832" y="2276872"/>
            <a:ext cx="2592287" cy="3879280"/>
          </a:xfrm>
        </p:spPr>
        <p:txBody>
          <a:bodyPr>
            <a:normAutofit/>
          </a:bodyPr>
          <a:lstStyle/>
          <a:p>
            <a:r>
              <a:rPr lang="pl-PL" sz="2000" dirty="0"/>
              <a:t> </a:t>
            </a:r>
            <a:r>
              <a:rPr lang="pl-PL" sz="2000" dirty="0" smtClean="0"/>
              <a:t>przefermentowany</a:t>
            </a:r>
            <a:r>
              <a:rPr lang="pl-PL" sz="2000" dirty="0"/>
              <a:t> mocz </a:t>
            </a:r>
            <a:r>
              <a:rPr lang="pl-PL" sz="2000" dirty="0" smtClean="0"/>
              <a:t>gromadzony </a:t>
            </a:r>
            <a:r>
              <a:rPr lang="pl-PL" sz="2000" dirty="0"/>
              <a:t>w zbiornikach. Jest nawozem </a:t>
            </a:r>
            <a:r>
              <a:rPr lang="pl-PL" sz="2000" dirty="0" smtClean="0"/>
              <a:t>jednostronnym, gdyż </a:t>
            </a:r>
            <a:r>
              <a:rPr lang="pl-PL" sz="2000" dirty="0"/>
              <a:t>prawie całkowicie pozbawionym fosforu.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012160" y="17008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gnojownica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24128" y="2204864"/>
            <a:ext cx="25922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dirty="0"/>
              <a:t>płynna, przefermentowana mieszanina odchodów </a:t>
            </a:r>
            <a:r>
              <a:rPr lang="pl-PL" dirty="0" smtClean="0"/>
              <a:t>zwierząt </a:t>
            </a:r>
            <a:r>
              <a:rPr lang="pl-PL" dirty="0"/>
              <a:t>gospodarskich i wody, ewentualnie z domieszką niewykorzystanych pasz, pochodząca z obór bezściółkowych, gromadzona w zbiornikach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9" name="Strzałka w lewo 8">
            <a:hlinkClick r:id="rId2" action="ppaction://hlinksldjump"/>
          </p:cNvPr>
          <p:cNvSpPr/>
          <p:nvPr/>
        </p:nvSpPr>
        <p:spPr>
          <a:xfrm>
            <a:off x="467544" y="6165304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Nawozy organiczne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l-PL" dirty="0"/>
              <a:t> </a:t>
            </a:r>
            <a:r>
              <a:rPr lang="pl-PL" dirty="0" smtClean="0"/>
              <a:t>nawozy</a:t>
            </a:r>
            <a:r>
              <a:rPr lang="pl-PL" dirty="0"/>
              <a:t> </a:t>
            </a:r>
            <a:r>
              <a:rPr lang="pl-PL" dirty="0" smtClean="0"/>
              <a:t>wyprodukowane </a:t>
            </a:r>
            <a:r>
              <a:rPr lang="pl-PL" dirty="0"/>
              <a:t>z substancji organicznej lub z mieszanin substancji </a:t>
            </a:r>
            <a:r>
              <a:rPr lang="pl-PL" dirty="0" smtClean="0"/>
              <a:t>organicznych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Real_Com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834832"/>
            <a:ext cx="4248472" cy="28345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 descr="800px-Earthworm_fae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24944"/>
            <a:ext cx="3744416" cy="24947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pole tekstowe 5"/>
          <p:cNvSpPr txBox="1"/>
          <p:nvPr/>
        </p:nvSpPr>
        <p:spPr>
          <a:xfrm>
            <a:off x="6300192" y="53012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Kristen ITC" pitchFamily="66" charset="0"/>
              </a:rPr>
              <a:t>biohumus</a:t>
            </a:r>
            <a:endParaRPr lang="pl-PL" sz="3200" b="1" dirty="0">
              <a:latin typeface="Kristen ITC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335699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Kristen ITC" pitchFamily="66" charset="0"/>
              </a:rPr>
              <a:t>kompost</a:t>
            </a:r>
            <a:endParaRPr lang="pl-PL" sz="3200" b="1" dirty="0">
              <a:latin typeface="Kristen ITC" pitchFamily="66" charset="0"/>
            </a:endParaRPr>
          </a:p>
        </p:txBody>
      </p:sp>
      <p:sp>
        <p:nvSpPr>
          <p:cNvPr id="14" name="Strzałka w lewo 13">
            <a:hlinkClick r:id="rId4" action="ppaction://hlinksldjump"/>
          </p:cNvPr>
          <p:cNvSpPr/>
          <p:nvPr/>
        </p:nvSpPr>
        <p:spPr>
          <a:xfrm>
            <a:off x="7740352" y="6165304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Podział nawozów organicznych: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pl-PL" dirty="0" smtClean="0"/>
              <a:t>kompost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nawóz organiczny wytwarzany z odpadów roślinnych i zwierzęcych w wyniku częściowego, tlenowego rozkładu(butwienie) przez mikroorganizmy poprzez proces kompostowania w pryzmach kompostowych, kompostownikach lub specjalnych bioreaktorach, tudzież toaletach kompostujących.</a:t>
            </a:r>
          </a:p>
          <a:p>
            <a:r>
              <a:rPr lang="pl-PL" dirty="0"/>
              <a:t>Kompost wzbogaca glebę w próchnicę, zwiększa jej pojemność wodną i powietrzną, poprawia wzrost i rozwój roślin. Stosuje się go jako składnik podłoża dla upraw warzyw oraz kwiatów rabatowych i doniczkowych, a także jako nawóz organiczny w rolnictwie, sadownictwie i ogrodnictwie, w parkach i ogrodach.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/>
          <a:lstStyle/>
          <a:p>
            <a:pPr algn="ctr"/>
            <a:r>
              <a:rPr lang="pl-PL" dirty="0" smtClean="0"/>
              <a:t>biohumus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dirty="0"/>
              <a:t>odchody dżdżownicy kompostowej </a:t>
            </a:r>
            <a:r>
              <a:rPr lang="pl-PL" dirty="0" smtClean="0"/>
              <a:t>uzyskiwane </a:t>
            </a:r>
            <a:r>
              <a:rPr lang="pl-PL" dirty="0"/>
              <a:t>po przetworzeniu substancji organicznej (obornik, torf, odpady z rzeźni lub przetwórni </a:t>
            </a:r>
            <a:r>
              <a:rPr lang="pl-PL" dirty="0" smtClean="0"/>
              <a:t>owocowo - warzywnych, papier</a:t>
            </a:r>
            <a:r>
              <a:rPr lang="pl-PL" dirty="0"/>
              <a:t>, wysłodki, trociny, osady ze ścieków) w specjalnych łożach.</a:t>
            </a:r>
          </a:p>
        </p:txBody>
      </p:sp>
      <p:sp>
        <p:nvSpPr>
          <p:cNvPr id="7" name="Strzałka w lewo 6">
            <a:hlinkClick r:id="rId2" action="ppaction://hlinksldjump"/>
          </p:cNvPr>
          <p:cNvSpPr/>
          <p:nvPr/>
        </p:nvSpPr>
        <p:spPr>
          <a:xfrm>
            <a:off x="251520" y="6165304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Nawozy niekonwencjonalne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Pochodzenia komunalnego</a:t>
            </a:r>
          </a:p>
          <a:p>
            <a:r>
              <a:rPr lang="pl-PL" dirty="0" smtClean="0"/>
              <a:t>Pochodzenia przemysłowego</a:t>
            </a:r>
            <a:endParaRPr lang="pl-PL" dirty="0"/>
          </a:p>
        </p:txBody>
      </p:sp>
      <p:sp>
        <p:nvSpPr>
          <p:cNvPr id="4" name="Strzałka w lewo 3"/>
          <p:cNvSpPr/>
          <p:nvPr/>
        </p:nvSpPr>
        <p:spPr>
          <a:xfrm>
            <a:off x="395536" y="6021288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 b="1" dirty="0" smtClean="0">
                <a:latin typeface="Kristen ITC" pitchFamily="66" charset="0"/>
              </a:rPr>
              <a:t>KONIEC</a:t>
            </a:r>
            <a:endParaRPr lang="pl-PL" sz="8800" b="1" dirty="0">
              <a:latin typeface="Kristen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Czym są nawozy?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l-PL" dirty="0" smtClean="0"/>
              <a:t>to środki </a:t>
            </a:r>
            <a:r>
              <a:rPr lang="pl-PL" dirty="0"/>
              <a:t>używane w uprawie </a:t>
            </a:r>
            <a:r>
              <a:rPr lang="pl-PL" dirty="0" smtClean="0"/>
              <a:t>roślin celem </a:t>
            </a:r>
            <a:r>
              <a:rPr lang="pl-PL" dirty="0"/>
              <a:t>zwiększenia wysokości i jakości plonowania dzięki wzbogaceniu gleby w składniki pokarmowe niezbędne dla roślin i polepszeniu jej właściwości fizycznych, fizykochemicznych, chemicznych i biologicznych, pochodzenia mineralnego lub organicznego. Nawozami są również produkty przeznaczone do zwiększania żyzności stawów rybnych.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zależności od nawozu, zawarte w nim składniki pokarmowe mogą być w formie bezpośrednio przyswajalnej przez rośliny lub też dopiero po przemianach zachodzących w glebie, przez co działanie nawozów może trwać w ciągu jednego roku nawożenia lub nawet 3-5 następnych </a:t>
            </a:r>
            <a:r>
              <a:rPr lang="pl-PL" dirty="0" smtClean="0"/>
              <a:t>lat. Czasem </a:t>
            </a:r>
            <a:r>
              <a:rPr lang="pl-PL" dirty="0"/>
              <a:t>składniki pokarmowe w wyniku przemian glebowych przechodzą w formę trudniej przyswajalną lub całkowicie nieprzyswajalną dla roślin.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Składniki pokarmowe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makroelementy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Azot</a:t>
            </a:r>
          </a:p>
          <a:p>
            <a:r>
              <a:rPr lang="pl-PL" dirty="0" smtClean="0"/>
              <a:t>Fosfor</a:t>
            </a:r>
          </a:p>
          <a:p>
            <a:r>
              <a:rPr lang="pl-PL" dirty="0" smtClean="0"/>
              <a:t>Potas</a:t>
            </a:r>
          </a:p>
          <a:p>
            <a:r>
              <a:rPr lang="pl-PL" dirty="0" smtClean="0"/>
              <a:t>Wapń</a:t>
            </a:r>
          </a:p>
          <a:p>
            <a:r>
              <a:rPr lang="pl-PL" dirty="0" smtClean="0"/>
              <a:t>Magnez</a:t>
            </a:r>
          </a:p>
          <a:p>
            <a:r>
              <a:rPr lang="pl-PL" dirty="0" smtClean="0"/>
              <a:t>siarka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mikroelementy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Żelazo</a:t>
            </a:r>
          </a:p>
          <a:p>
            <a:r>
              <a:rPr lang="pl-PL" dirty="0" smtClean="0"/>
              <a:t>Cynk</a:t>
            </a:r>
          </a:p>
          <a:p>
            <a:r>
              <a:rPr lang="pl-PL" dirty="0" smtClean="0"/>
              <a:t>Miedź</a:t>
            </a:r>
          </a:p>
          <a:p>
            <a:r>
              <a:rPr lang="pl-PL" dirty="0" smtClean="0"/>
              <a:t>Bor</a:t>
            </a:r>
          </a:p>
          <a:p>
            <a:r>
              <a:rPr lang="pl-PL" dirty="0" smtClean="0"/>
              <a:t>Molibden</a:t>
            </a:r>
          </a:p>
          <a:p>
            <a:r>
              <a:rPr lang="pl-PL" dirty="0" smtClean="0"/>
              <a:t>Chlor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i grupy nawozów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 action="ppaction://hlinksldjump"/>
              </a:rPr>
              <a:t>M</a:t>
            </a:r>
            <a:r>
              <a:rPr lang="pl-PL" dirty="0" smtClean="0">
                <a:hlinkClick r:id="rId2" action="ppaction://hlinksldjump"/>
              </a:rPr>
              <a:t>ineralne</a:t>
            </a:r>
            <a:endParaRPr lang="pl-PL" dirty="0" smtClean="0"/>
          </a:p>
          <a:p>
            <a:r>
              <a:rPr lang="pl-PL" dirty="0">
                <a:hlinkClick r:id="rId3" action="ppaction://hlinksldjump"/>
              </a:rPr>
              <a:t>W</a:t>
            </a:r>
            <a:r>
              <a:rPr lang="pl-PL" dirty="0" smtClean="0">
                <a:hlinkClick r:id="rId3" action="ppaction://hlinksldjump"/>
              </a:rPr>
              <a:t>apniowe i wapniowo – magnezowe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Naturalne</a:t>
            </a:r>
            <a:endParaRPr lang="pl-PL" dirty="0" smtClean="0"/>
          </a:p>
          <a:p>
            <a:r>
              <a:rPr lang="pl-PL" dirty="0">
                <a:hlinkClick r:id="rId5" action="ppaction://hlinksldjump"/>
              </a:rPr>
              <a:t>O</a:t>
            </a:r>
            <a:r>
              <a:rPr lang="pl-PL" dirty="0" smtClean="0">
                <a:hlinkClick r:id="rId5" action="ppaction://hlinksldjump"/>
              </a:rPr>
              <a:t>rganiczne</a:t>
            </a:r>
            <a:endParaRPr lang="pl-PL" dirty="0" smtClean="0"/>
          </a:p>
          <a:p>
            <a:r>
              <a:rPr lang="pl-PL" dirty="0" smtClean="0">
                <a:hlinkClick r:id="rId6" action="ppaction://hlinksldjump"/>
              </a:rPr>
              <a:t>Niekonwencjonalne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Nawozy mineralne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</p:spPr>
        <p:txBody>
          <a:bodyPr/>
          <a:lstStyle/>
          <a:p>
            <a:r>
              <a:rPr lang="pl-PL" dirty="0" smtClean="0"/>
              <a:t>Potocznie zwane</a:t>
            </a:r>
            <a:r>
              <a:rPr lang="pl-PL" dirty="0"/>
              <a:t> </a:t>
            </a:r>
            <a:r>
              <a:rPr lang="pl-PL" b="1" dirty="0"/>
              <a:t>nawozami </a:t>
            </a:r>
            <a:r>
              <a:rPr lang="pl-PL" b="1" dirty="0" smtClean="0"/>
              <a:t>sztucznymi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substancje</a:t>
            </a:r>
            <a:r>
              <a:rPr lang="pl-PL" dirty="0"/>
              <a:t> </a:t>
            </a:r>
            <a:r>
              <a:rPr lang="pl-PL" dirty="0" smtClean="0"/>
              <a:t>wydo</a:t>
            </a:r>
            <a:r>
              <a:rPr lang="pl-PL" dirty="0"/>
              <a:t>b</a:t>
            </a:r>
            <a:r>
              <a:rPr lang="pl-PL" dirty="0" smtClean="0"/>
              <a:t>ywane </a:t>
            </a:r>
            <a:r>
              <a:rPr lang="pl-PL" dirty="0"/>
              <a:t>z ziemi i przetworzone lub produkowane </a:t>
            </a:r>
            <a:r>
              <a:rPr lang="pl-PL" dirty="0" smtClean="0"/>
              <a:t>chemicznie. Wzbogacają</a:t>
            </a:r>
            <a:r>
              <a:rPr lang="pl-PL" dirty="0"/>
              <a:t> </a:t>
            </a:r>
            <a:r>
              <a:rPr lang="pl-PL" dirty="0" smtClean="0"/>
              <a:t>glebę</a:t>
            </a:r>
            <a:r>
              <a:rPr lang="pl-PL" dirty="0"/>
              <a:t> </a:t>
            </a:r>
            <a:r>
              <a:rPr lang="pl-PL" dirty="0" smtClean="0"/>
              <a:t>w </a:t>
            </a:r>
            <a:r>
              <a:rPr lang="pl-PL" dirty="0"/>
              <a:t>składniki mineralne niezbędne </a:t>
            </a:r>
            <a:r>
              <a:rPr lang="pl-PL" dirty="0" smtClean="0"/>
              <a:t>dla rozwoju roślin, poprawiające</a:t>
            </a:r>
            <a:r>
              <a:rPr lang="pl-PL" dirty="0"/>
              <a:t> strukturę gleby lub zmieniające jej kwasowość.</a:t>
            </a:r>
          </a:p>
        </p:txBody>
      </p:sp>
      <p:pic>
        <p:nvPicPr>
          <p:cNvPr id="4" name="Obraz 3" descr="7e383c0c4fdafe534a88f81b646c74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3168352" cy="23762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467544" y="5805264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Nawozy mineralne dzielimy na: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Azotowe</a:t>
            </a:r>
          </a:p>
          <a:p>
            <a:r>
              <a:rPr lang="pl-PL" dirty="0" smtClean="0"/>
              <a:t>Fosforowe</a:t>
            </a:r>
          </a:p>
          <a:p>
            <a:r>
              <a:rPr lang="pl-PL" dirty="0" smtClean="0"/>
              <a:t>Potasowe</a:t>
            </a:r>
          </a:p>
          <a:p>
            <a:r>
              <a:rPr lang="pl-PL" dirty="0" smtClean="0"/>
              <a:t>Magnezowe</a:t>
            </a:r>
          </a:p>
          <a:p>
            <a:r>
              <a:rPr lang="pl-PL" dirty="0" smtClean="0"/>
              <a:t>Siarkowe</a:t>
            </a:r>
          </a:p>
          <a:p>
            <a:r>
              <a:rPr lang="pl-PL" dirty="0" smtClean="0"/>
              <a:t>Mikroelementowe</a:t>
            </a:r>
          </a:p>
          <a:p>
            <a:r>
              <a:rPr lang="pl-PL" dirty="0" smtClean="0"/>
              <a:t>Wieloskładnikowe</a:t>
            </a:r>
          </a:p>
        </p:txBody>
      </p:sp>
      <p:pic>
        <p:nvPicPr>
          <p:cNvPr id="4" name="Obraz 3" descr="nawozy_sztucz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44824"/>
            <a:ext cx="5162550" cy="251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683568" y="6021288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Nawozy wapniowe i wapniowo-magnezowe dzielą się na: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u="sng" dirty="0" smtClean="0"/>
              <a:t>Tlenkowe</a:t>
            </a:r>
            <a:endParaRPr lang="pl-PL" u="sng" dirty="0"/>
          </a:p>
        </p:txBody>
      </p:sp>
      <p:pic>
        <p:nvPicPr>
          <p:cNvPr id="8" name="Symbol zastępczy zawartości 7" descr="12880832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2376264" cy="1589127"/>
          </a:xfrm>
          <a:effectLst>
            <a:softEdge rad="63500"/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u="sng" dirty="0" smtClean="0"/>
              <a:t>Węglanowe</a:t>
            </a:r>
            <a:endParaRPr lang="pl-PL" u="sng" dirty="0"/>
          </a:p>
        </p:txBody>
      </p:sp>
      <p:pic>
        <p:nvPicPr>
          <p:cNvPr id="9" name="Symbol zastępczy zawartości 8" descr="1288965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339752" y="4293096"/>
            <a:ext cx="2534318" cy="1694825"/>
          </a:xfrm>
          <a:effectLst>
            <a:softEdge rad="63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2987824" y="2636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risten ITC" pitchFamily="66" charset="0"/>
              </a:rPr>
              <a:t>Wapniowy tlenkowy</a:t>
            </a:r>
            <a:endParaRPr lang="pl-PL" b="1" dirty="0">
              <a:latin typeface="Kristen ITC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45811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risten ITC" pitchFamily="66" charset="0"/>
              </a:rPr>
              <a:t>Wapniowo – magnezowy tlenkowy</a:t>
            </a:r>
            <a:endParaRPr lang="pl-PL" b="1" dirty="0">
              <a:latin typeface="Kristen ITC" pitchFamily="66" charset="0"/>
            </a:endParaRPr>
          </a:p>
        </p:txBody>
      </p:sp>
      <p:pic>
        <p:nvPicPr>
          <p:cNvPr id="12" name="Obraz 11" descr="ghdsgdsaa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852936"/>
            <a:ext cx="2736304" cy="18299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5724128" y="486916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Kristen ITC" pitchFamily="66" charset="0"/>
              </a:rPr>
              <a:t>Wapniowy </a:t>
            </a:r>
            <a:r>
              <a:rPr lang="pl-PL" b="1" dirty="0" smtClean="0">
                <a:latin typeface="Kristen ITC" pitchFamily="66" charset="0"/>
              </a:rPr>
              <a:t>w</a:t>
            </a:r>
            <a:r>
              <a:rPr lang="pl-PL" sz="2400" b="1" dirty="0" smtClean="0">
                <a:latin typeface="Kristen ITC" pitchFamily="66" charset="0"/>
              </a:rPr>
              <a:t>ę</a:t>
            </a:r>
            <a:r>
              <a:rPr lang="pl-PL" b="1" dirty="0" smtClean="0">
                <a:latin typeface="Kristen ITC" pitchFamily="66" charset="0"/>
              </a:rPr>
              <a:t>glanowy</a:t>
            </a:r>
            <a:endParaRPr lang="pl-PL" b="1" dirty="0">
              <a:latin typeface="Kristen ITC" pitchFamily="66" charset="0"/>
            </a:endParaRPr>
          </a:p>
        </p:txBody>
      </p:sp>
      <p:sp>
        <p:nvSpPr>
          <p:cNvPr id="14" name="Strzałka w lewo 13">
            <a:hlinkClick r:id="rId5" action="ppaction://hlinksldjump"/>
          </p:cNvPr>
          <p:cNvSpPr/>
          <p:nvPr/>
        </p:nvSpPr>
        <p:spPr>
          <a:xfrm>
            <a:off x="467544" y="5805264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Nawozy naturalne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 </a:t>
            </a:r>
            <a:r>
              <a:rPr lang="pl-PL" dirty="0" smtClean="0"/>
              <a:t>nawozy</a:t>
            </a:r>
            <a:r>
              <a:rPr lang="pl-PL" dirty="0"/>
              <a:t> pochodzący od zwierząt gospodarskich, tj. obornik, gnojówka i gnojowica oraz guano.</a:t>
            </a:r>
          </a:p>
          <a:p>
            <a:r>
              <a:rPr lang="pl-PL" dirty="0"/>
              <a:t>Zawiera niezbędne dla roślin składniki pokarmowe w postaci związków organicznych.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obor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3635724" cy="22768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 descr="800px-Sleufkouterbeme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365104"/>
            <a:ext cx="3200355" cy="22322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Strzałka w lewo 5">
            <a:hlinkClick r:id="rId4" action="ppaction://hlinksldjump"/>
          </p:cNvPr>
          <p:cNvSpPr/>
          <p:nvPr/>
        </p:nvSpPr>
        <p:spPr>
          <a:xfrm>
            <a:off x="179512" y="188640"/>
            <a:ext cx="1080120" cy="504056"/>
          </a:xfrm>
          <a:prstGeom prst="leftArrow">
            <a:avLst>
              <a:gd name="adj1" fmla="val 50000"/>
              <a:gd name="adj2" fmla="val 767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166</Words>
  <Application>Microsoft Office PowerPoint</Application>
  <PresentationFormat>Pokaz na ekranie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NAWOZY</vt:lpstr>
      <vt:lpstr>Czym są nawozy?</vt:lpstr>
      <vt:lpstr>Prezentacja programu PowerPoint</vt:lpstr>
      <vt:lpstr>Składniki pokarmowe</vt:lpstr>
      <vt:lpstr>Rodzaje i grupy nawozów</vt:lpstr>
      <vt:lpstr>Nawozy mineralne</vt:lpstr>
      <vt:lpstr>Nawozy mineralne dzielimy na:</vt:lpstr>
      <vt:lpstr>Nawozy wapniowe i wapniowo-magnezowe dzielą się na:</vt:lpstr>
      <vt:lpstr>Nawozy naturalne</vt:lpstr>
      <vt:lpstr>Podział nawozów naturalnych</vt:lpstr>
      <vt:lpstr>Nawozy organiczne</vt:lpstr>
      <vt:lpstr>Podział nawozów organicznych:</vt:lpstr>
      <vt:lpstr>Nawozy niekonwencjonalne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NAWOZY</dc:title>
  <dc:creator>Artello</dc:creator>
  <cp:lastModifiedBy>Ada N</cp:lastModifiedBy>
  <cp:revision>23</cp:revision>
  <dcterms:created xsi:type="dcterms:W3CDTF">2013-02-26T14:43:35Z</dcterms:created>
  <dcterms:modified xsi:type="dcterms:W3CDTF">2013-03-07T21:47:10Z</dcterms:modified>
</cp:coreProperties>
</file>