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E80C-A055-4F29-B700-533BCB6C5DF7}" type="datetimeFigureOut">
              <a:rPr lang="pl-PL" smtClean="0"/>
              <a:t>2012-10-19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1F43-D493-4DEE-A1FE-0057A9EE1CA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Joanna Kott	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600" dirty="0" smtClean="0"/>
              <a:t>Hydraty</a:t>
            </a:r>
            <a:endParaRPr lang="pl-PL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Sześciowodny chlorek kobaltu(II)</a:t>
            </a:r>
            <a:endParaRPr lang="pl-PL" dirty="0"/>
          </a:p>
        </p:txBody>
      </p:sp>
      <p:pic>
        <p:nvPicPr>
          <p:cNvPr id="4" name="Obraz 3" descr="beznazwy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357298"/>
            <a:ext cx="3872593" cy="26527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 W uwodnionych solach woda nie tworzy wiązań kowalencyjnych z cząsteczkami soli, lecz jest wbudowana w ich sieć krystaliczną. Z tego względu wodę tę nazywa się krystalizacyjną. Woda jest wbudowywana do sieci w ściśle określony sposób na skutek czego na jedną cząsteczkę soli przypada ściśle określona liczba cząsteczek wody. W kryształach hydratów woda jest utrzymywana poprzez silne </a:t>
            </a:r>
            <a:r>
              <a:rPr lang="pl-PL" b="0" dirty="0" smtClean="0"/>
              <a:t>wiązania wodorowe</a:t>
            </a:r>
            <a:r>
              <a:rPr lang="pl-PL" dirty="0" smtClean="0"/>
              <a:t>, które występują w każdej jednostce elementarnej sieci krystalicznej lub tylko poprzez </a:t>
            </a:r>
            <a:r>
              <a:rPr lang="pl-PL" b="0" dirty="0" err="1" smtClean="0"/>
              <a:t>zaokludowanie</a:t>
            </a:r>
            <a:r>
              <a:rPr lang="pl-PL" dirty="0" smtClean="0"/>
              <a:t> wewnątrz jednostek elementarnych sieci. Tradycyjnie, we wzorach sumarycznych hydratów, wodę krystalizacyjną wyodrębnia się z niego na końcu i pisze po znaku mnożenia.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 Sole uwodnione są zwykle nietrwałe termicznie. W określonej temperaturze przechodzą często spontanicznie w formę bezwodną, lub formę mniej uwodnioną. Po ochłodzeniu bezwodna forma soli jest zwykle silnie </a:t>
            </a:r>
            <a:r>
              <a:rPr lang="pl-PL" b="0" dirty="0" smtClean="0"/>
              <a:t>higroskopijna</a:t>
            </a:r>
            <a:r>
              <a:rPr lang="pl-PL" dirty="0" smtClean="0"/>
              <a:t> i spontanicznie pobiera wodę z otoczenia, jeśli tylko ma taką możliwość. Istnieją też trwałe hydraty, które nie rozkładają się przed osiągnięciem temperatury topnienia. Odwodnienie tego rodzaju hydratów wymaga specjalnych zabiegów – jak np. suszenia ich w formie stopionej i następnie </a:t>
            </a:r>
            <a:r>
              <a:rPr lang="pl-PL" b="0" dirty="0" smtClean="0"/>
              <a:t>krystalizacji</a:t>
            </a:r>
            <a:r>
              <a:rPr lang="pl-PL" dirty="0" smtClean="0"/>
              <a:t> z bezwodnych </a:t>
            </a:r>
            <a:r>
              <a:rPr lang="pl-PL" b="0" dirty="0" smtClean="0"/>
              <a:t>rozpuszczalników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 Przemianie soli </a:t>
            </a:r>
            <a:r>
              <a:rPr lang="pl-PL" b="0" dirty="0" smtClean="0"/>
              <a:t>metali przejściowych</a:t>
            </a:r>
            <a:r>
              <a:rPr lang="pl-PL" dirty="0" smtClean="0"/>
              <a:t> z formy bezwodnej w hydrat towarzyszy często zmiana barwy. Przykładem jest uwodniony niebieski </a:t>
            </a:r>
            <a:r>
              <a:rPr lang="pl-PL" b="0" dirty="0" smtClean="0"/>
              <a:t>siarczan miedzi</a:t>
            </a:r>
            <a:r>
              <a:rPr lang="pl-PL" dirty="0" smtClean="0"/>
              <a:t> CuSO</a:t>
            </a:r>
            <a:r>
              <a:rPr lang="pl-PL" baseline="-25000" dirty="0" smtClean="0"/>
              <a:t>4</a:t>
            </a:r>
            <a:r>
              <a:rPr lang="pl-PL" dirty="0" smtClean="0"/>
              <a:t>•5H</a:t>
            </a:r>
            <a:r>
              <a:rPr lang="pl-PL" baseline="-25000" dirty="0" smtClean="0"/>
              <a:t>2</a:t>
            </a:r>
            <a:r>
              <a:rPr lang="pl-PL" dirty="0" smtClean="0"/>
              <a:t>O przechodzący w wyniku podgrzania najpierw w jasnobłękitną postać jednowodną a następnie w białą bezwodną. Zjawisko to jest często stosowane do detekcji </a:t>
            </a:r>
            <a:r>
              <a:rPr lang="pl-PL" b="0" dirty="0" smtClean="0"/>
              <a:t>zawilgocenia </a:t>
            </a:r>
            <a:r>
              <a:rPr lang="pl-PL" dirty="0" smtClean="0"/>
              <a:t>środków suszących. Np. do </a:t>
            </a:r>
            <a:r>
              <a:rPr lang="pl-PL" b="0" dirty="0" smtClean="0"/>
              <a:t>silikażelu</a:t>
            </a:r>
            <a:r>
              <a:rPr lang="pl-PL" dirty="0" smtClean="0"/>
              <a:t> dodaje się często bezwodnego </a:t>
            </a:r>
            <a:r>
              <a:rPr lang="pl-PL" b="0" dirty="0" smtClean="0"/>
              <a:t>chlorku kobaltu(II)</a:t>
            </a:r>
            <a:r>
              <a:rPr lang="pl-PL" dirty="0" smtClean="0"/>
              <a:t>, który zmienia barwę z intensywnie niebieskiej na intensywnie czerwoną po przemianie w hydrat.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   Niektóre sole uwodnione występują w więcej niż jednej postaci, np. bezwodny </a:t>
            </a:r>
            <a:r>
              <a:rPr lang="pl-PL" b="0" dirty="0" smtClean="0"/>
              <a:t>węglan sodu</a:t>
            </a:r>
            <a:r>
              <a:rPr lang="pl-PL" dirty="0" smtClean="0"/>
              <a:t> przyswajając wodę tworzy kolejno hydraty: jednowodny Na</a:t>
            </a:r>
            <a:r>
              <a:rPr lang="pl-PL" baseline="-25000" dirty="0" smtClean="0"/>
              <a:t>2</a:t>
            </a:r>
            <a:r>
              <a:rPr lang="pl-PL" dirty="0" smtClean="0"/>
              <a:t>CO</a:t>
            </a:r>
            <a:r>
              <a:rPr lang="pl-PL" baseline="-25000" dirty="0" smtClean="0"/>
              <a:t>3</a:t>
            </a:r>
            <a:r>
              <a:rPr lang="pl-PL" dirty="0" smtClean="0"/>
              <a:t>•H</a:t>
            </a:r>
            <a:r>
              <a:rPr lang="pl-PL" baseline="-25000" dirty="0" smtClean="0"/>
              <a:t>2</a:t>
            </a:r>
            <a:r>
              <a:rPr lang="pl-PL" dirty="0" smtClean="0"/>
              <a:t>O, następnie siedmiowodny Na</a:t>
            </a:r>
            <a:r>
              <a:rPr lang="pl-PL" baseline="-25000" dirty="0" smtClean="0"/>
              <a:t>2</a:t>
            </a:r>
            <a:r>
              <a:rPr lang="pl-PL" dirty="0" smtClean="0"/>
              <a:t>CO</a:t>
            </a:r>
            <a:r>
              <a:rPr lang="pl-PL" baseline="-25000" dirty="0" smtClean="0"/>
              <a:t>3</a:t>
            </a:r>
            <a:r>
              <a:rPr lang="pl-PL" dirty="0" smtClean="0"/>
              <a:t>•7H</a:t>
            </a:r>
            <a:r>
              <a:rPr lang="pl-PL" baseline="-25000" dirty="0" smtClean="0"/>
              <a:t>2</a:t>
            </a:r>
            <a:r>
              <a:rPr lang="pl-PL" dirty="0" smtClean="0"/>
              <a:t>O i ostatecznie trwały dziesięciowodny Na</a:t>
            </a:r>
            <a:r>
              <a:rPr lang="pl-PL" baseline="-25000" dirty="0" smtClean="0"/>
              <a:t>2</a:t>
            </a:r>
            <a:r>
              <a:rPr lang="pl-PL" dirty="0" smtClean="0"/>
              <a:t>CO</a:t>
            </a:r>
            <a:r>
              <a:rPr lang="pl-PL" baseline="-25000" dirty="0" smtClean="0"/>
              <a:t>3</a:t>
            </a:r>
            <a:r>
              <a:rPr lang="pl-PL" dirty="0" smtClean="0"/>
              <a:t>•10H</a:t>
            </a:r>
            <a:r>
              <a:rPr lang="pl-PL" baseline="-25000" dirty="0" smtClean="0"/>
              <a:t>2</a:t>
            </a:r>
            <a:r>
              <a:rPr lang="pl-PL" dirty="0" smtClean="0"/>
              <a:t>O.</a:t>
            </a:r>
          </a:p>
          <a:p>
            <a:pPr>
              <a:buNone/>
            </a:pPr>
            <a:r>
              <a:rPr lang="pl-PL" dirty="0" smtClean="0"/>
              <a:t>     Hydraty w większości dość dobrze rozpuszczają się w </a:t>
            </a:r>
            <a:r>
              <a:rPr lang="pl-PL" b="0" dirty="0" smtClean="0"/>
              <a:t>wodzie</a:t>
            </a:r>
            <a:r>
              <a:rPr lang="pl-PL" dirty="0" smtClean="0"/>
              <a:t>, przy czym proces rozpuszczania powoduje "wyzwolenie" wody z sieci krystalicznej, nawet jeśli sama sól nie ulega dysocjacji, co należy uwzględniać w obliczeniach </a:t>
            </a:r>
            <a:r>
              <a:rPr lang="pl-PL" b="0" dirty="0" smtClean="0"/>
              <a:t>stechiometrycznych reakcji chemicznych</a:t>
            </a:r>
            <a:r>
              <a:rPr lang="pl-PL" dirty="0" smtClean="0"/>
              <a:t> prowadzonych z udziałem tych soli. Część hydratów nie jest jednak dobrze rozpuszczalna w wodzie. Przykładem nierozpuszczalnego hydratu jest </a:t>
            </a:r>
            <a:r>
              <a:rPr lang="pl-PL" b="0" dirty="0" smtClean="0"/>
              <a:t>gips</a:t>
            </a:r>
            <a:r>
              <a:rPr lang="pl-PL" dirty="0" smtClean="0"/>
              <a:t> czyli uwodniony </a:t>
            </a:r>
            <a:r>
              <a:rPr lang="pl-PL" b="0" dirty="0" smtClean="0"/>
              <a:t>siarczan wapnia</a:t>
            </a:r>
            <a:r>
              <a:rPr lang="pl-PL" dirty="0" smtClean="0"/>
              <a:t> CaSO</a:t>
            </a:r>
            <a:r>
              <a:rPr lang="pl-PL" baseline="-25000" dirty="0" smtClean="0"/>
              <a:t>4</a:t>
            </a:r>
            <a:r>
              <a:rPr lang="pl-PL" dirty="0" smtClean="0"/>
              <a:t>•2H</a:t>
            </a:r>
            <a:r>
              <a:rPr lang="pl-PL" baseline="-25000" dirty="0" smtClean="0"/>
              <a:t>2</a:t>
            </a:r>
            <a:r>
              <a:rPr lang="pl-PL" dirty="0" smtClean="0"/>
              <a:t>O. (Porównaj: </a:t>
            </a:r>
            <a:r>
              <a:rPr lang="pl-PL" b="0" dirty="0" smtClean="0"/>
              <a:t>anhydryt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są hydraty?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 </a:t>
            </a:r>
            <a:r>
              <a:rPr lang="pl-PL" b="1" dirty="0" smtClean="0"/>
              <a:t>Hydrat</a:t>
            </a:r>
            <a:r>
              <a:rPr lang="pl-PL" dirty="0" smtClean="0"/>
              <a:t>, wodzian, sól uwodniona – związek chemiczny zawierający w swojej strukturze przyłączoną jedną lub więcej cząsteczek wody. Woda ta może być połączona z resztą związku chemicznego w postaci związania w jego sieci krystalicznej (niektóre sole nieorganiczne) lub poprzez przyłączenie bezpośrednio do cząsteczki związku pierwotnego atomów wodoru i tlenu w proporcjach 2:1 za pomocą wiązań chemicznych dając nowy związek (niektóre związki organiczne) dając najczęściej niezbyt trwałe nowe związki chemiczne. Tak więc pod pojęciem hydratów mieści się szereg związków chemicznych o dość odmiennych cechach ze względu na przyłączoną wodę.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Ogólny wzór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Z·nH</a:t>
            </a:r>
            <a:r>
              <a:rPr lang="pl-PL" baseline="-25000" dirty="0" smtClean="0"/>
              <a:t>2</a:t>
            </a:r>
            <a:r>
              <a:rPr lang="pl-PL" dirty="0" smtClean="0"/>
              <a:t>O, gdzie Z jest solą lub kwasem (dla tego samego Z, n może przyjmować różne wartości, np. CuSO</a:t>
            </a:r>
            <a:r>
              <a:rPr lang="pl-PL" baseline="-25000" dirty="0" smtClean="0"/>
              <a:t>4</a:t>
            </a:r>
            <a:r>
              <a:rPr lang="pl-PL" dirty="0" smtClean="0"/>
              <a:t>·H</a:t>
            </a:r>
            <a:r>
              <a:rPr lang="pl-PL" baseline="-25000" dirty="0" smtClean="0"/>
              <a:t>2</a:t>
            </a:r>
            <a:r>
              <a:rPr lang="pl-PL" dirty="0" smtClean="0"/>
              <a:t>O, CuSO</a:t>
            </a:r>
            <a:r>
              <a:rPr lang="pl-PL" baseline="-25000" dirty="0" smtClean="0"/>
              <a:t>4</a:t>
            </a:r>
            <a:r>
              <a:rPr lang="pl-PL" dirty="0" smtClean="0"/>
              <a:t>·3H</a:t>
            </a:r>
            <a:r>
              <a:rPr lang="pl-PL" baseline="-25000" dirty="0" smtClean="0"/>
              <a:t>2</a:t>
            </a:r>
            <a:r>
              <a:rPr lang="pl-PL" dirty="0" smtClean="0"/>
              <a:t>O, CuSO</a:t>
            </a:r>
            <a:r>
              <a:rPr lang="pl-PL" baseline="-25000" dirty="0" smtClean="0"/>
              <a:t>4</a:t>
            </a:r>
            <a:r>
              <a:rPr lang="pl-PL" dirty="0" smtClean="0"/>
              <a:t>·5H</a:t>
            </a:r>
            <a:r>
              <a:rPr lang="pl-PL" baseline="-25000" dirty="0" smtClean="0"/>
              <a:t>2</a:t>
            </a:r>
            <a:r>
              <a:rPr lang="pl-PL" dirty="0" smtClean="0"/>
              <a:t>O).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Zróżnicowanie struktury takich połączeń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 1) cząsteczki wody znajdują się w sferze koordynacyjnej kationu metalu tworząc jon kompleksowy, np. MgSiF</a:t>
            </a:r>
            <a:r>
              <a:rPr lang="pl-PL" baseline="-25000" dirty="0" smtClean="0"/>
              <a:t>6</a:t>
            </a:r>
            <a:r>
              <a:rPr lang="pl-PL" dirty="0" smtClean="0"/>
              <a:t>·6H</a:t>
            </a:r>
            <a:r>
              <a:rPr lang="pl-PL" baseline="-25000" dirty="0" smtClean="0"/>
              <a:t>2</a:t>
            </a:r>
            <a:r>
              <a:rPr lang="pl-PL" dirty="0" smtClean="0"/>
              <a:t>O ([Mg(H</a:t>
            </a:r>
            <a:r>
              <a:rPr lang="pl-PL" baseline="-25000" dirty="0" smtClean="0"/>
              <a:t>2</a:t>
            </a:r>
            <a:r>
              <a:rPr lang="pl-PL" dirty="0" smtClean="0"/>
              <a:t>O)</a:t>
            </a:r>
            <a:r>
              <a:rPr lang="pl-PL" baseline="-25000" dirty="0" smtClean="0"/>
              <a:t>6</a:t>
            </a:r>
            <a:r>
              <a:rPr lang="pl-PL" dirty="0" smtClean="0"/>
              <a:t>][SiF</a:t>
            </a:r>
            <a:r>
              <a:rPr lang="pl-PL" baseline="-25000" dirty="0" smtClean="0"/>
              <a:t>6</a:t>
            </a:r>
            <a:r>
              <a:rPr lang="pl-PL" dirty="0" smtClean="0"/>
              <a:t>]).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2) cząsteczki wody łączą się z cząsteczkami Z za pomocą wiązań wodorowych, wypełniając luki przestrzenne i stabilizując strukturę związku, np. (C</a:t>
            </a:r>
            <a:r>
              <a:rPr lang="pl-PL" baseline="-25000" dirty="0" smtClean="0"/>
              <a:t>2</a:t>
            </a:r>
            <a:r>
              <a:rPr lang="pl-PL" dirty="0" smtClean="0"/>
              <a:t>O</a:t>
            </a:r>
            <a:r>
              <a:rPr lang="pl-PL" baseline="-25000" dirty="0" smtClean="0"/>
              <a:t>4</a:t>
            </a:r>
            <a:r>
              <a:rPr lang="pl-PL" dirty="0" smtClean="0"/>
              <a:t>H</a:t>
            </a:r>
            <a:r>
              <a:rPr lang="pl-PL" baseline="-25000" dirty="0" smtClean="0"/>
              <a:t>2</a:t>
            </a:r>
            <a:r>
              <a:rPr lang="pl-PL" dirty="0" smtClean="0"/>
              <a:t>)·2H</a:t>
            </a:r>
            <a:r>
              <a:rPr lang="pl-PL" baseline="-25000" dirty="0" smtClean="0"/>
              <a:t>2</a:t>
            </a:r>
            <a:r>
              <a:rPr lang="pl-PL" dirty="0" smtClean="0"/>
              <a:t>O.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3) cząsteczki wody przyłączają proton, np. HClO</a:t>
            </a:r>
            <a:r>
              <a:rPr lang="pl-PL" baseline="-25000" dirty="0" smtClean="0"/>
              <a:t>4</a:t>
            </a:r>
            <a:r>
              <a:rPr lang="pl-PL" dirty="0" smtClean="0"/>
              <a:t>·H</a:t>
            </a:r>
            <a:r>
              <a:rPr lang="pl-PL" baseline="-25000" dirty="0" smtClean="0"/>
              <a:t>2</a:t>
            </a:r>
            <a:r>
              <a:rPr lang="pl-PL" dirty="0" smtClean="0"/>
              <a:t>O ([H</a:t>
            </a:r>
            <a:r>
              <a:rPr lang="pl-PL" baseline="-25000" dirty="0" smtClean="0"/>
              <a:t>3</a:t>
            </a:r>
            <a:r>
              <a:rPr lang="pl-PL" dirty="0" smtClean="0"/>
              <a:t>O][ClO</a:t>
            </a:r>
            <a:r>
              <a:rPr lang="pl-PL" baseline="-25000" dirty="0" smtClean="0"/>
              <a:t>4</a:t>
            </a:r>
            <a:r>
              <a:rPr lang="pl-PL" dirty="0" smtClean="0"/>
              <a:t>].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4) cząsteczki wody tworzą sieć połączoną wiązaniami wodorowymi, zamykając cząsteczki Z (klatraty).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 Kropka </a:t>
            </a:r>
            <a:r>
              <a:rPr lang="pl-PL" dirty="0"/>
              <a:t>umieszczone między wzorem soli i wzorem </a:t>
            </a:r>
            <a:r>
              <a:rPr lang="pl-PL" dirty="0" smtClean="0"/>
              <a:t>wody </a:t>
            </a:r>
            <a:r>
              <a:rPr lang="pl-PL" dirty="0"/>
              <a:t>nie pełni tu funkcji znaku mnożenia, lecz oznacza, że substancja jest hydratem. Woda zawarta w hydracie jest nazywana "wodą </a:t>
            </a:r>
            <a:r>
              <a:rPr lang="pl-PL" dirty="0" err="1"/>
              <a:t>hydracyjną</a:t>
            </a:r>
            <a:r>
              <a:rPr lang="pl-PL" dirty="0"/>
              <a:t>" lub "wodą krystalizacyjną".</a:t>
            </a:r>
            <a:br>
              <a:rPr lang="pl-PL" dirty="0"/>
            </a:br>
            <a:r>
              <a:rPr lang="pl-PL" dirty="0"/>
              <a:t>Podczas rozpuszczania hydratu w wodzie kryształ rozpada się na cząsteczki wody i inne drobiny w nim zawarte. Cząsteczki wody </a:t>
            </a:r>
            <a:r>
              <a:rPr lang="pl-PL" dirty="0" err="1"/>
              <a:t>hydracyjnej</a:t>
            </a:r>
            <a:r>
              <a:rPr lang="pl-PL" dirty="0"/>
              <a:t> mieszają się z cząsteczkami wody rozpuszczającej i powstaje taki sam roztwór, jaki powstałby w wyniku rozpuszczania kryształu nie uwodnionego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Cecha charakterystyczna hydratów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r>
              <a:rPr lang="pl-PL" dirty="0" smtClean="0"/>
              <a:t> Charakterystyczną cechą hydratów jest to, że ich barwa zależy od istnienia </a:t>
            </a:r>
            <a:r>
              <a:rPr lang="pl-PL" dirty="0" err="1" smtClean="0"/>
              <a:t>hydratowanych</a:t>
            </a:r>
            <a:r>
              <a:rPr lang="pl-PL" dirty="0" smtClean="0"/>
              <a:t> kationów metalu, a jej zmiany następują podczas ogrzewania kryształów hydratu lub w obecności H</a:t>
            </a:r>
            <a:r>
              <a:rPr lang="pl-PL" baseline="-25000" dirty="0" smtClean="0"/>
              <a:t>2</a:t>
            </a:r>
            <a:r>
              <a:rPr lang="pl-PL" dirty="0" smtClean="0"/>
              <a:t>SO</a:t>
            </a:r>
            <a:r>
              <a:rPr lang="pl-PL" baseline="-25000" dirty="0" smtClean="0"/>
              <a:t>4</a:t>
            </a:r>
            <a:r>
              <a:rPr lang="pl-PL" dirty="0" smtClean="0"/>
              <a:t> </a:t>
            </a:r>
            <a:r>
              <a:rPr lang="pl-PL" baseline="-25000" dirty="0" smtClean="0"/>
              <a:t>stęż</a:t>
            </a:r>
            <a:r>
              <a:rPr lang="pl-PL" dirty="0" smtClean="0"/>
              <a:t>., np.: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bezwodny chlorek kobaltu(II) CoCl</a:t>
            </a:r>
            <a:r>
              <a:rPr lang="pl-PL" baseline="-25000" dirty="0" smtClean="0"/>
              <a:t>2</a:t>
            </a:r>
            <a:r>
              <a:rPr lang="pl-PL" dirty="0" smtClean="0"/>
              <a:t> ma barwę niebieską, chłonąc wodę z powietrza przechodzi w hydrat CoCl</a:t>
            </a:r>
            <a:r>
              <a:rPr lang="pl-PL" baseline="-25000" dirty="0" smtClean="0"/>
              <a:t>2</a:t>
            </a:r>
            <a:r>
              <a:rPr lang="pl-PL" dirty="0" smtClean="0"/>
              <a:t> · 2 H</a:t>
            </a:r>
            <a:r>
              <a:rPr lang="pl-PL" baseline="-25000" dirty="0" smtClean="0"/>
              <a:t>2</a:t>
            </a:r>
            <a:r>
              <a:rPr lang="pl-PL" dirty="0" smtClean="0"/>
              <a:t>O o barwie różowej, a następnie w inny hydrat CoCl</a:t>
            </a:r>
            <a:r>
              <a:rPr lang="pl-PL" baseline="-25000" dirty="0" smtClean="0"/>
              <a:t>2</a:t>
            </a:r>
            <a:r>
              <a:rPr lang="pl-PL" dirty="0" smtClean="0"/>
              <a:t> · 6 H</a:t>
            </a:r>
            <a:r>
              <a:rPr lang="pl-PL" baseline="-25000" dirty="0" smtClean="0"/>
              <a:t>2</a:t>
            </a:r>
            <a:r>
              <a:rPr lang="pl-PL" dirty="0" smtClean="0"/>
              <a:t>O, mający intensywne różowe zabarwienie; w laboratoriach używane są papierki kobaltowe, które służą do wykrywania obecności wody w różnych układach – pod wpływem wilgoci papierek zmienia barwę z niebieskiego na różowy,</a:t>
            </a:r>
          </a:p>
          <a:p>
            <a:r>
              <a:rPr lang="pl-PL" dirty="0" smtClean="0"/>
              <a:t>bezwodny siarczan(VI) chromu(III) Cr</a:t>
            </a:r>
            <a:r>
              <a:rPr lang="pl-PL" baseline="-25000" dirty="0" smtClean="0"/>
              <a:t>2</a:t>
            </a:r>
            <a:r>
              <a:rPr lang="pl-PL" dirty="0" smtClean="0"/>
              <a:t>(SO</a:t>
            </a:r>
            <a:r>
              <a:rPr lang="pl-PL" baseline="-25000" dirty="0" smtClean="0"/>
              <a:t>4</a:t>
            </a:r>
            <a:r>
              <a:rPr lang="pl-PL" dirty="0" smtClean="0"/>
              <a:t>)</a:t>
            </a:r>
            <a:r>
              <a:rPr lang="pl-PL" baseline="-25000" dirty="0" smtClean="0"/>
              <a:t>3</a:t>
            </a:r>
            <a:r>
              <a:rPr lang="pl-PL" dirty="0" smtClean="0"/>
              <a:t> ma barwę różową, po rozpuszczeniu w wodzie, a następnie wydzieleniu z roztworu przechodzi w hydrat o wzorze Cr</a:t>
            </a:r>
            <a:r>
              <a:rPr lang="pl-PL" baseline="-25000" dirty="0" smtClean="0"/>
              <a:t>2</a:t>
            </a:r>
            <a:r>
              <a:rPr lang="pl-PL" dirty="0" smtClean="0"/>
              <a:t>(SO</a:t>
            </a:r>
            <a:r>
              <a:rPr lang="pl-PL" baseline="-25000" dirty="0" smtClean="0"/>
              <a:t>4</a:t>
            </a:r>
            <a:r>
              <a:rPr lang="pl-PL" dirty="0" smtClean="0"/>
              <a:t>)</a:t>
            </a:r>
            <a:r>
              <a:rPr lang="pl-PL" baseline="-25000" dirty="0" smtClean="0"/>
              <a:t>3</a:t>
            </a:r>
            <a:r>
              <a:rPr lang="pl-PL" dirty="0" smtClean="0"/>
              <a:t> · 18 H</a:t>
            </a:r>
            <a:r>
              <a:rPr lang="pl-PL" baseline="-25000" dirty="0" smtClean="0"/>
              <a:t>2</a:t>
            </a:r>
            <a:r>
              <a:rPr lang="pl-PL" dirty="0" smtClean="0"/>
              <a:t>O, mający fioletowe zabarwienie.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Hydraty związków organicznych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dirty="0" smtClean="0"/>
              <a:t>wodzian chloralu </a:t>
            </a:r>
            <a:r>
              <a:rPr lang="pl-PL" dirty="0" smtClean="0"/>
              <a:t>– jeden z pierwszych syntetycznych </a:t>
            </a:r>
            <a:r>
              <a:rPr lang="pl-PL" b="0" dirty="0" smtClean="0"/>
              <a:t>leków</a:t>
            </a:r>
            <a:r>
              <a:rPr lang="pl-PL" dirty="0" smtClean="0"/>
              <a:t> nasennych</a:t>
            </a:r>
          </a:p>
          <a:p>
            <a:r>
              <a:rPr lang="pl-PL" b="0" dirty="0" smtClean="0"/>
              <a:t>wodzian metanu </a:t>
            </a:r>
            <a:r>
              <a:rPr lang="pl-PL" dirty="0" smtClean="0"/>
              <a:t>– nietrwały związek wytwarzający się samorzutnie w sprzyjających warunkach w naturze (zwiększone ciśnienie, niska </a:t>
            </a:r>
            <a:r>
              <a:rPr lang="pl-PL" b="0" dirty="0" smtClean="0"/>
              <a:t>temperatura</a:t>
            </a:r>
            <a:r>
              <a:rPr lang="pl-PL" dirty="0" smtClean="0"/>
              <a:t>), osadzająca się np. na dnie oceanów oraz zatykający rurociągi naftowe.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Hydraty związków nieorganicznych – sole uwodnione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Bezwodny chlorek kobaltu(II)</a:t>
            </a:r>
            <a:endParaRPr lang="pl-PL" dirty="0"/>
          </a:p>
        </p:txBody>
      </p:sp>
      <p:pic>
        <p:nvPicPr>
          <p:cNvPr id="7" name="Obraz 6" descr="beznazw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785926"/>
            <a:ext cx="4127522" cy="26003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760</Words>
  <Application>Microsoft Office PowerPoint</Application>
  <PresentationFormat>Pokaz na ekranie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Joanna Kott </vt:lpstr>
      <vt:lpstr>Czym są hydraty?</vt:lpstr>
      <vt:lpstr>Ogólny wzór</vt:lpstr>
      <vt:lpstr>Zróżnicowanie struktury takich połączeń</vt:lpstr>
      <vt:lpstr>Slajd 5</vt:lpstr>
      <vt:lpstr>Cecha charakterystyczna hydratów</vt:lpstr>
      <vt:lpstr>Slajd 7</vt:lpstr>
      <vt:lpstr>Hydraty związków organicznych</vt:lpstr>
      <vt:lpstr>Hydraty związków nieorganicznych – sole uwodnione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Joanna Kott</dc:title>
  <dc:creator>Rudy</dc:creator>
  <cp:lastModifiedBy>Rudy</cp:lastModifiedBy>
  <cp:revision>8</cp:revision>
  <dcterms:created xsi:type="dcterms:W3CDTF">2012-10-18T23:22:06Z</dcterms:created>
  <dcterms:modified xsi:type="dcterms:W3CDTF">2012-10-19T00:00:48Z</dcterms:modified>
</cp:coreProperties>
</file>